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handoutMasterIdLst>
    <p:handoutMasterId r:id="rId60"/>
  </p:handoutMasterIdLst>
  <p:sldIdLst>
    <p:sldId id="256" r:id="rId2"/>
    <p:sldId id="272" r:id="rId3"/>
    <p:sldId id="341" r:id="rId4"/>
    <p:sldId id="294" r:id="rId5"/>
    <p:sldId id="274" r:id="rId6"/>
    <p:sldId id="275" r:id="rId7"/>
    <p:sldId id="277" r:id="rId8"/>
    <p:sldId id="296" r:id="rId9"/>
    <p:sldId id="278" r:id="rId10"/>
    <p:sldId id="340" r:id="rId11"/>
    <p:sldId id="273" r:id="rId12"/>
    <p:sldId id="328" r:id="rId13"/>
    <p:sldId id="327" r:id="rId14"/>
    <p:sldId id="283" r:id="rId15"/>
    <p:sldId id="258" r:id="rId16"/>
    <p:sldId id="292" r:id="rId17"/>
    <p:sldId id="293" r:id="rId18"/>
    <p:sldId id="285" r:id="rId19"/>
    <p:sldId id="287" r:id="rId20"/>
    <p:sldId id="290" r:id="rId21"/>
    <p:sldId id="291" r:id="rId22"/>
    <p:sldId id="288" r:id="rId23"/>
    <p:sldId id="289" r:id="rId24"/>
    <p:sldId id="295" r:id="rId25"/>
    <p:sldId id="297" r:id="rId26"/>
    <p:sldId id="298" r:id="rId27"/>
    <p:sldId id="300" r:id="rId28"/>
    <p:sldId id="301" r:id="rId29"/>
    <p:sldId id="310" r:id="rId30"/>
    <p:sldId id="308" r:id="rId31"/>
    <p:sldId id="309" r:id="rId32"/>
    <p:sldId id="333" r:id="rId33"/>
    <p:sldId id="302" r:id="rId34"/>
    <p:sldId id="303" r:id="rId35"/>
    <p:sldId id="336" r:id="rId36"/>
    <p:sldId id="338" r:id="rId37"/>
    <p:sldId id="311" r:id="rId38"/>
    <p:sldId id="312" r:id="rId39"/>
    <p:sldId id="313" r:id="rId40"/>
    <p:sldId id="305" r:id="rId41"/>
    <p:sldId id="306" r:id="rId42"/>
    <p:sldId id="314" r:id="rId43"/>
    <p:sldId id="318" r:id="rId44"/>
    <p:sldId id="307" r:id="rId45"/>
    <p:sldId id="315" r:id="rId46"/>
    <p:sldId id="332" r:id="rId47"/>
    <p:sldId id="320" r:id="rId48"/>
    <p:sldId id="321" r:id="rId49"/>
    <p:sldId id="322" r:id="rId50"/>
    <p:sldId id="316" r:id="rId51"/>
    <p:sldId id="323" r:id="rId52"/>
    <p:sldId id="317" r:id="rId53"/>
    <p:sldId id="324" r:id="rId54"/>
    <p:sldId id="330" r:id="rId55"/>
    <p:sldId id="326" r:id="rId56"/>
    <p:sldId id="325" r:id="rId57"/>
    <p:sldId id="331" r:id="rId58"/>
  </p:sldIdLst>
  <p:sldSz cx="10152063" cy="7596188"/>
  <p:notesSz cx="7596188" cy="10152063"/>
  <p:defaultTextStyle>
    <a:defPPr>
      <a:defRPr lang="en-GB"/>
    </a:defPPr>
    <a:lvl1pPr algn="l" rtl="0" eaLnBrk="0" fontAlgn="base" hangingPunct="0">
      <a:spcBef>
        <a:spcPct val="0"/>
      </a:spcBef>
      <a:spcAft>
        <a:spcPct val="0"/>
      </a:spcAft>
      <a:defRPr sz="2400" kern="1200">
        <a:solidFill>
          <a:schemeClr val="tx1"/>
        </a:solidFill>
        <a:latin typeface="Times" pitchFamily="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mn-ea"/>
        <a:cs typeface="+mn-cs"/>
      </a:defRPr>
    </a:lvl5pPr>
    <a:lvl6pPr marL="2286000" algn="l" defTabSz="914400" rtl="0" eaLnBrk="1" latinLnBrk="0" hangingPunct="1">
      <a:defRPr sz="2400" kern="1200">
        <a:solidFill>
          <a:schemeClr val="tx1"/>
        </a:solidFill>
        <a:latin typeface="Times" pitchFamily="2" charset="0"/>
        <a:ea typeface="+mn-ea"/>
        <a:cs typeface="+mn-cs"/>
      </a:defRPr>
    </a:lvl6pPr>
    <a:lvl7pPr marL="2743200" algn="l" defTabSz="914400" rtl="0" eaLnBrk="1" latinLnBrk="0" hangingPunct="1">
      <a:defRPr sz="2400" kern="1200">
        <a:solidFill>
          <a:schemeClr val="tx1"/>
        </a:solidFill>
        <a:latin typeface="Times" pitchFamily="2" charset="0"/>
        <a:ea typeface="+mn-ea"/>
        <a:cs typeface="+mn-cs"/>
      </a:defRPr>
    </a:lvl7pPr>
    <a:lvl8pPr marL="3200400" algn="l" defTabSz="914400" rtl="0" eaLnBrk="1" latinLnBrk="0" hangingPunct="1">
      <a:defRPr sz="2400" kern="1200">
        <a:solidFill>
          <a:schemeClr val="tx1"/>
        </a:solidFill>
        <a:latin typeface="Times" pitchFamily="2" charset="0"/>
        <a:ea typeface="+mn-ea"/>
        <a:cs typeface="+mn-cs"/>
      </a:defRPr>
    </a:lvl8pPr>
    <a:lvl9pPr marL="3657600" algn="l" defTabSz="914400" rtl="0" eaLnBrk="1" latinLnBrk="0" hangingPunct="1">
      <a:defRPr sz="2400" kern="1200">
        <a:solidFill>
          <a:schemeClr val="tx1"/>
        </a:solidFill>
        <a:latin typeface="Times" pitchFamily="2" charset="0"/>
        <a:ea typeface="+mn-ea"/>
        <a:cs typeface="+mn-cs"/>
      </a:defRPr>
    </a:lvl9pPr>
  </p:defaultTextStyle>
  <p:extLst>
    <p:ext uri="{521415D9-36F7-43E2-AB2F-B90AF26B5E84}">
      <p14:sectionLst xmlns:p14="http://schemas.microsoft.com/office/powerpoint/2010/main">
        <p14:section name="Introduction" id="{B3034FAB-6B6E-E848-B766-73D5D9F0EDDD}">
          <p14:sldIdLst>
            <p14:sldId id="256"/>
            <p14:sldId id="272"/>
            <p14:sldId id="341"/>
            <p14:sldId id="294"/>
            <p14:sldId id="274"/>
            <p14:sldId id="275"/>
            <p14:sldId id="277"/>
            <p14:sldId id="296"/>
            <p14:sldId id="278"/>
            <p14:sldId id="340"/>
            <p14:sldId id="273"/>
            <p14:sldId id="328"/>
            <p14:sldId id="327"/>
            <p14:sldId id="283"/>
            <p14:sldId id="258"/>
            <p14:sldId id="292"/>
            <p14:sldId id="293"/>
          </p14:sldIdLst>
        </p14:section>
        <p14:section name="Preliminary" id="{4A7AB233-9D03-48F4-A757-0CA21CE14090}">
          <p14:sldIdLst>
            <p14:sldId id="285"/>
            <p14:sldId id="287"/>
            <p14:sldId id="290"/>
            <p14:sldId id="291"/>
            <p14:sldId id="288"/>
            <p14:sldId id="289"/>
            <p14:sldId id="295"/>
          </p14:sldIdLst>
        </p14:section>
        <p14:section name="Supervised Learning" id="{6A42EC0A-634B-444F-BFD1-C6AB92A1E55C}">
          <p14:sldIdLst>
            <p14:sldId id="297"/>
            <p14:sldId id="298"/>
            <p14:sldId id="300"/>
            <p14:sldId id="301"/>
            <p14:sldId id="310"/>
            <p14:sldId id="308"/>
            <p14:sldId id="309"/>
            <p14:sldId id="333"/>
          </p14:sldIdLst>
        </p14:section>
        <p14:section name="Linear Models" id="{CAF3140C-1C45-458E-94D5-E6CDBC9976F5}">
          <p14:sldIdLst>
            <p14:sldId id="302"/>
            <p14:sldId id="303"/>
            <p14:sldId id="336"/>
            <p14:sldId id="338"/>
            <p14:sldId id="311"/>
            <p14:sldId id="312"/>
            <p14:sldId id="313"/>
            <p14:sldId id="305"/>
            <p14:sldId id="306"/>
            <p14:sldId id="314"/>
            <p14:sldId id="318"/>
            <p14:sldId id="307"/>
            <p14:sldId id="315"/>
            <p14:sldId id="332"/>
            <p14:sldId id="320"/>
            <p14:sldId id="321"/>
            <p14:sldId id="322"/>
            <p14:sldId id="316"/>
            <p14:sldId id="323"/>
            <p14:sldId id="317"/>
          </p14:sldIdLst>
        </p14:section>
        <p14:section name="Demo, Summary and Resources" id="{459F8E44-3FA7-4673-B31A-3151D0D78886}">
          <p14:sldIdLst>
            <p14:sldId id="324"/>
            <p14:sldId id="330"/>
            <p14:sldId id="326"/>
            <p14:sldId id="325"/>
            <p14:sldId id="331"/>
          </p14:sldIdLst>
        </p14:section>
      </p14:sectionLst>
    </p:ext>
    <p:ext uri="{EFAFB233-063F-42B5-8137-9DF3F51BA10A}">
      <p15:sldGuideLst xmlns:p15="http://schemas.microsoft.com/office/powerpoint/2012/main">
        <p15:guide id="1" orient="horz" pos="1392">
          <p15:clr>
            <a:srgbClr val="A4A3A4"/>
          </p15:clr>
        </p15:guide>
        <p15:guide id="2" pos="321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00"/>
    <a:srgbClr val="003399"/>
    <a:srgbClr val="FF0100"/>
    <a:srgbClr val="333299"/>
    <a:srgbClr val="808080"/>
    <a:srgbClr val="FF0000"/>
    <a:srgbClr val="FFB27F"/>
    <a:srgbClr val="333399"/>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1565C-BF4C-5C43-AC68-39CF0AEC6092}" v="2" dt="2020-08-09T10:48:38.342"/>
    <p1510:client id="{ABB9B380-E7CC-4A3C-AFBA-CA2BEBA81626}" v="65" dt="2021-08-09T21:56:29.347"/>
    <p1510:client id="{CBC076B8-E174-181A-5BEF-8195E6772B05}" v="76" dt="2021-08-10T11:03:08.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507"/>
  </p:normalViewPr>
  <p:slideViewPr>
    <p:cSldViewPr>
      <p:cViewPr varScale="1">
        <p:scale>
          <a:sx n="105" d="100"/>
          <a:sy n="105" d="100"/>
        </p:scale>
        <p:origin x="1528" y="192"/>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2" d="100"/>
          <a:sy n="122" d="100"/>
        </p:scale>
        <p:origin x="479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11AD-D797-44D8-83CB-6839516D3DDB}" type="doc">
      <dgm:prSet loTypeId="urn:microsoft.com/office/officeart/2005/8/layout/process1" loCatId="process" qsTypeId="urn:microsoft.com/office/officeart/2005/8/quickstyle/simple1" qsCatId="simple" csTypeId="urn:microsoft.com/office/officeart/2005/8/colors/accent2_3" csCatId="accent2" phldr="1"/>
      <dgm:spPr/>
    </dgm:pt>
    <dgm:pt modelId="{C84B3C21-D1B1-4172-9A0D-424E43E99B02}">
      <dgm:prSet phldrT="[Text]"/>
      <dgm:spPr/>
      <dgm:t>
        <a:bodyPr/>
        <a:lstStyle/>
        <a:p>
          <a:r>
            <a:rPr lang="en-US" dirty="0"/>
            <a:t>Ptolemy’s Model</a:t>
          </a:r>
          <a:endParaRPr lang="en-SG" dirty="0"/>
        </a:p>
      </dgm:t>
    </dgm:pt>
    <dgm:pt modelId="{A8A87052-B618-4462-833E-C3E04853CC85}" type="parTrans" cxnId="{A63F8D3A-92DB-448D-BBFF-D05C49E187D6}">
      <dgm:prSet/>
      <dgm:spPr/>
      <dgm:t>
        <a:bodyPr/>
        <a:lstStyle/>
        <a:p>
          <a:endParaRPr lang="en-SG"/>
        </a:p>
      </dgm:t>
    </dgm:pt>
    <dgm:pt modelId="{912A1B91-EAEA-4A60-A9D8-2A26B75C6DFB}" type="sibTrans" cxnId="{A63F8D3A-92DB-448D-BBFF-D05C49E187D6}">
      <dgm:prSet/>
      <dgm:spPr/>
      <dgm:t>
        <a:bodyPr/>
        <a:lstStyle/>
        <a:p>
          <a:endParaRPr lang="en-SG"/>
        </a:p>
      </dgm:t>
    </dgm:pt>
    <dgm:pt modelId="{E61C28CC-80FC-4101-8204-A7F5BBDCB657}">
      <dgm:prSet phldrT="[Text]"/>
      <dgm:spPr/>
      <dgm:t>
        <a:bodyPr/>
        <a:lstStyle/>
        <a:p>
          <a:r>
            <a:rPr lang="en-US" dirty="0"/>
            <a:t>Kepler’s Laws</a:t>
          </a:r>
          <a:endParaRPr lang="en-SG" dirty="0"/>
        </a:p>
      </dgm:t>
    </dgm:pt>
    <dgm:pt modelId="{849DD6D5-D70C-4A28-9780-2D67D376E13E}" type="parTrans" cxnId="{211FD369-E19A-46E4-A0A7-752E3210476C}">
      <dgm:prSet/>
      <dgm:spPr/>
      <dgm:t>
        <a:bodyPr/>
        <a:lstStyle/>
        <a:p>
          <a:endParaRPr lang="en-SG"/>
        </a:p>
      </dgm:t>
    </dgm:pt>
    <dgm:pt modelId="{8DFAC295-EEE2-4E8F-9E2E-041DC9217E14}" type="sibTrans" cxnId="{211FD369-E19A-46E4-A0A7-752E3210476C}">
      <dgm:prSet/>
      <dgm:spPr/>
      <dgm:t>
        <a:bodyPr/>
        <a:lstStyle/>
        <a:p>
          <a:endParaRPr lang="en-SG"/>
        </a:p>
      </dgm:t>
    </dgm:pt>
    <dgm:pt modelId="{DE983DBE-9F01-4898-B3CF-7D369417279B}">
      <dgm:prSet phldrT="[Text]"/>
      <dgm:spPr/>
      <dgm:t>
        <a:bodyPr/>
        <a:lstStyle/>
        <a:p>
          <a:r>
            <a:rPr lang="en-US" dirty="0"/>
            <a:t>Newtonian Mechanics</a:t>
          </a:r>
          <a:endParaRPr lang="en-SG" dirty="0"/>
        </a:p>
      </dgm:t>
    </dgm:pt>
    <dgm:pt modelId="{22DE2475-F6F3-49B2-9729-DFAE961FA226}" type="parTrans" cxnId="{59DCDDD4-E1B4-4CA7-ACF3-FF53CE6C45CD}">
      <dgm:prSet/>
      <dgm:spPr/>
      <dgm:t>
        <a:bodyPr/>
        <a:lstStyle/>
        <a:p>
          <a:endParaRPr lang="en-SG"/>
        </a:p>
      </dgm:t>
    </dgm:pt>
    <dgm:pt modelId="{7A9FF2EC-E2F4-43FF-9937-20B19DFC34EA}" type="sibTrans" cxnId="{59DCDDD4-E1B4-4CA7-ACF3-FF53CE6C45CD}">
      <dgm:prSet/>
      <dgm:spPr/>
      <dgm:t>
        <a:bodyPr/>
        <a:lstStyle/>
        <a:p>
          <a:endParaRPr lang="en-SG"/>
        </a:p>
      </dgm:t>
    </dgm:pt>
    <dgm:pt modelId="{DFF04140-D475-41B0-AA03-63D0114DB547}" type="pres">
      <dgm:prSet presAssocID="{FF3C11AD-D797-44D8-83CB-6839516D3DDB}" presName="Name0" presStyleCnt="0">
        <dgm:presLayoutVars>
          <dgm:dir/>
          <dgm:resizeHandles val="exact"/>
        </dgm:presLayoutVars>
      </dgm:prSet>
      <dgm:spPr/>
    </dgm:pt>
    <dgm:pt modelId="{6D825B78-43F4-45FD-BBCA-EDE262151194}" type="pres">
      <dgm:prSet presAssocID="{C84B3C21-D1B1-4172-9A0D-424E43E99B02}" presName="node" presStyleLbl="node1" presStyleIdx="0" presStyleCnt="3">
        <dgm:presLayoutVars>
          <dgm:bulletEnabled val="1"/>
        </dgm:presLayoutVars>
      </dgm:prSet>
      <dgm:spPr/>
    </dgm:pt>
    <dgm:pt modelId="{8907D9FF-5468-48FD-B09D-5B2B303C4EE4}" type="pres">
      <dgm:prSet presAssocID="{912A1B91-EAEA-4A60-A9D8-2A26B75C6DFB}" presName="sibTrans" presStyleLbl="sibTrans2D1" presStyleIdx="0" presStyleCnt="2"/>
      <dgm:spPr/>
    </dgm:pt>
    <dgm:pt modelId="{F7B48179-A832-4256-B84E-E110CF881E8B}" type="pres">
      <dgm:prSet presAssocID="{912A1B91-EAEA-4A60-A9D8-2A26B75C6DFB}" presName="connectorText" presStyleLbl="sibTrans2D1" presStyleIdx="0" presStyleCnt="2"/>
      <dgm:spPr/>
    </dgm:pt>
    <dgm:pt modelId="{93459278-3B27-4D76-96A2-4BAFD969301A}" type="pres">
      <dgm:prSet presAssocID="{E61C28CC-80FC-4101-8204-A7F5BBDCB657}" presName="node" presStyleLbl="node1" presStyleIdx="1" presStyleCnt="3">
        <dgm:presLayoutVars>
          <dgm:bulletEnabled val="1"/>
        </dgm:presLayoutVars>
      </dgm:prSet>
      <dgm:spPr/>
    </dgm:pt>
    <dgm:pt modelId="{B947F084-0D53-4036-94FB-CF3995D1EAF3}" type="pres">
      <dgm:prSet presAssocID="{8DFAC295-EEE2-4E8F-9E2E-041DC9217E14}" presName="sibTrans" presStyleLbl="sibTrans2D1" presStyleIdx="1" presStyleCnt="2"/>
      <dgm:spPr/>
    </dgm:pt>
    <dgm:pt modelId="{AA79F8F6-3174-4013-B78C-408ACE9C7372}" type="pres">
      <dgm:prSet presAssocID="{8DFAC295-EEE2-4E8F-9E2E-041DC9217E14}" presName="connectorText" presStyleLbl="sibTrans2D1" presStyleIdx="1" presStyleCnt="2"/>
      <dgm:spPr/>
    </dgm:pt>
    <dgm:pt modelId="{2AC9293D-BB07-4A37-8C27-A224FFDEF008}" type="pres">
      <dgm:prSet presAssocID="{DE983DBE-9F01-4898-B3CF-7D369417279B}" presName="node" presStyleLbl="node1" presStyleIdx="2" presStyleCnt="3">
        <dgm:presLayoutVars>
          <dgm:bulletEnabled val="1"/>
        </dgm:presLayoutVars>
      </dgm:prSet>
      <dgm:spPr/>
    </dgm:pt>
  </dgm:ptLst>
  <dgm:cxnLst>
    <dgm:cxn modelId="{57975C25-6EB0-4203-BE30-1208AD619B4E}" type="presOf" srcId="{DE983DBE-9F01-4898-B3CF-7D369417279B}" destId="{2AC9293D-BB07-4A37-8C27-A224FFDEF008}" srcOrd="0" destOrd="0" presId="urn:microsoft.com/office/officeart/2005/8/layout/process1"/>
    <dgm:cxn modelId="{27B71E2B-D576-431E-A7FF-4F287B43A22B}" type="presOf" srcId="{8DFAC295-EEE2-4E8F-9E2E-041DC9217E14}" destId="{B947F084-0D53-4036-94FB-CF3995D1EAF3}" srcOrd="0" destOrd="0" presId="urn:microsoft.com/office/officeart/2005/8/layout/process1"/>
    <dgm:cxn modelId="{6B6FEE33-6AB8-49AF-809E-A3EE4E6A40B9}" type="presOf" srcId="{E61C28CC-80FC-4101-8204-A7F5BBDCB657}" destId="{93459278-3B27-4D76-96A2-4BAFD969301A}" srcOrd="0" destOrd="0" presId="urn:microsoft.com/office/officeart/2005/8/layout/process1"/>
    <dgm:cxn modelId="{A63F8D3A-92DB-448D-BBFF-D05C49E187D6}" srcId="{FF3C11AD-D797-44D8-83CB-6839516D3DDB}" destId="{C84B3C21-D1B1-4172-9A0D-424E43E99B02}" srcOrd="0" destOrd="0" parTransId="{A8A87052-B618-4462-833E-C3E04853CC85}" sibTransId="{912A1B91-EAEA-4A60-A9D8-2A26B75C6DFB}"/>
    <dgm:cxn modelId="{5873123B-05C6-4704-A6BB-CA4F185649F9}" type="presOf" srcId="{C84B3C21-D1B1-4172-9A0D-424E43E99B02}" destId="{6D825B78-43F4-45FD-BBCA-EDE262151194}" srcOrd="0" destOrd="0" presId="urn:microsoft.com/office/officeart/2005/8/layout/process1"/>
    <dgm:cxn modelId="{C8F6E743-5783-407B-8577-C1FB3456EA04}" type="presOf" srcId="{FF3C11AD-D797-44D8-83CB-6839516D3DDB}" destId="{DFF04140-D475-41B0-AA03-63D0114DB547}" srcOrd="0" destOrd="0" presId="urn:microsoft.com/office/officeart/2005/8/layout/process1"/>
    <dgm:cxn modelId="{61549868-E3F9-4471-B4BC-A33B9976C91D}" type="presOf" srcId="{912A1B91-EAEA-4A60-A9D8-2A26B75C6DFB}" destId="{F7B48179-A832-4256-B84E-E110CF881E8B}" srcOrd="1" destOrd="0" presId="urn:microsoft.com/office/officeart/2005/8/layout/process1"/>
    <dgm:cxn modelId="{211FD369-E19A-46E4-A0A7-752E3210476C}" srcId="{FF3C11AD-D797-44D8-83CB-6839516D3DDB}" destId="{E61C28CC-80FC-4101-8204-A7F5BBDCB657}" srcOrd="1" destOrd="0" parTransId="{849DD6D5-D70C-4A28-9780-2D67D376E13E}" sibTransId="{8DFAC295-EEE2-4E8F-9E2E-041DC9217E14}"/>
    <dgm:cxn modelId="{4AD17C71-0285-4639-B8B4-77BA1E125C13}" type="presOf" srcId="{912A1B91-EAEA-4A60-A9D8-2A26B75C6DFB}" destId="{8907D9FF-5468-48FD-B09D-5B2B303C4EE4}" srcOrd="0" destOrd="0" presId="urn:microsoft.com/office/officeart/2005/8/layout/process1"/>
    <dgm:cxn modelId="{D11A688D-975D-461B-AF5E-51D39168BB71}" type="presOf" srcId="{8DFAC295-EEE2-4E8F-9E2E-041DC9217E14}" destId="{AA79F8F6-3174-4013-B78C-408ACE9C7372}" srcOrd="1" destOrd="0" presId="urn:microsoft.com/office/officeart/2005/8/layout/process1"/>
    <dgm:cxn modelId="{59DCDDD4-E1B4-4CA7-ACF3-FF53CE6C45CD}" srcId="{FF3C11AD-D797-44D8-83CB-6839516D3DDB}" destId="{DE983DBE-9F01-4898-B3CF-7D369417279B}" srcOrd="2" destOrd="0" parTransId="{22DE2475-F6F3-49B2-9729-DFAE961FA226}" sibTransId="{7A9FF2EC-E2F4-43FF-9937-20B19DFC34EA}"/>
    <dgm:cxn modelId="{40065DDF-59DF-46DE-A93F-E96873027E08}" type="presParOf" srcId="{DFF04140-D475-41B0-AA03-63D0114DB547}" destId="{6D825B78-43F4-45FD-BBCA-EDE262151194}" srcOrd="0" destOrd="0" presId="urn:microsoft.com/office/officeart/2005/8/layout/process1"/>
    <dgm:cxn modelId="{0395565B-AC1F-47B0-8744-5D3BE5C3B818}" type="presParOf" srcId="{DFF04140-D475-41B0-AA03-63D0114DB547}" destId="{8907D9FF-5468-48FD-B09D-5B2B303C4EE4}" srcOrd="1" destOrd="0" presId="urn:microsoft.com/office/officeart/2005/8/layout/process1"/>
    <dgm:cxn modelId="{A8EA3093-017C-4355-94B8-207349C93F29}" type="presParOf" srcId="{8907D9FF-5468-48FD-B09D-5B2B303C4EE4}" destId="{F7B48179-A832-4256-B84E-E110CF881E8B}" srcOrd="0" destOrd="0" presId="urn:microsoft.com/office/officeart/2005/8/layout/process1"/>
    <dgm:cxn modelId="{E5246DC9-B666-419B-B620-8D6D8DDDBA67}" type="presParOf" srcId="{DFF04140-D475-41B0-AA03-63D0114DB547}" destId="{93459278-3B27-4D76-96A2-4BAFD969301A}" srcOrd="2" destOrd="0" presId="urn:microsoft.com/office/officeart/2005/8/layout/process1"/>
    <dgm:cxn modelId="{8DA5405B-91D6-4740-A73C-71669EF3481A}" type="presParOf" srcId="{DFF04140-D475-41B0-AA03-63D0114DB547}" destId="{B947F084-0D53-4036-94FB-CF3995D1EAF3}" srcOrd="3" destOrd="0" presId="urn:microsoft.com/office/officeart/2005/8/layout/process1"/>
    <dgm:cxn modelId="{DFDB7A92-8E10-425C-84E5-27B436DD2C9E}" type="presParOf" srcId="{B947F084-0D53-4036-94FB-CF3995D1EAF3}" destId="{AA79F8F6-3174-4013-B78C-408ACE9C7372}" srcOrd="0" destOrd="0" presId="urn:microsoft.com/office/officeart/2005/8/layout/process1"/>
    <dgm:cxn modelId="{426FC072-8067-4227-A9B3-ECBA67C14BBE}" type="presParOf" srcId="{DFF04140-D475-41B0-AA03-63D0114DB547}" destId="{2AC9293D-BB07-4A37-8C27-A224FFDEF00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25B78-43F4-45FD-BBCA-EDE262151194}">
      <dsp:nvSpPr>
        <dsp:cNvPr id="0" name=""/>
        <dsp:cNvSpPr/>
      </dsp:nvSpPr>
      <dsp:spPr>
        <a:xfrm>
          <a:off x="5948" y="342920"/>
          <a:ext cx="1777932" cy="1066759"/>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Ptolemy’s Model</a:t>
          </a:r>
          <a:endParaRPr lang="en-SG" sz="2700" kern="1200" dirty="0"/>
        </a:p>
      </dsp:txBody>
      <dsp:txXfrm>
        <a:off x="37192" y="374164"/>
        <a:ext cx="1715444" cy="1004271"/>
      </dsp:txXfrm>
    </dsp:sp>
    <dsp:sp modelId="{8907D9FF-5468-48FD-B09D-5B2B303C4EE4}">
      <dsp:nvSpPr>
        <dsp:cNvPr id="0" name=""/>
        <dsp:cNvSpPr/>
      </dsp:nvSpPr>
      <dsp:spPr>
        <a:xfrm>
          <a:off x="1961674" y="655836"/>
          <a:ext cx="376921" cy="440927"/>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SG" sz="2000" kern="1200"/>
        </a:p>
      </dsp:txBody>
      <dsp:txXfrm>
        <a:off x="1961674" y="744021"/>
        <a:ext cx="263845" cy="264557"/>
      </dsp:txXfrm>
    </dsp:sp>
    <dsp:sp modelId="{93459278-3B27-4D76-96A2-4BAFD969301A}">
      <dsp:nvSpPr>
        <dsp:cNvPr id="0" name=""/>
        <dsp:cNvSpPr/>
      </dsp:nvSpPr>
      <dsp:spPr>
        <a:xfrm>
          <a:off x="2495054" y="342920"/>
          <a:ext cx="1777932" cy="1066759"/>
        </a:xfrm>
        <a:prstGeom prst="roundRect">
          <a:avLst>
            <a:gd name="adj" fmla="val 10000"/>
          </a:avLst>
        </a:prstGeom>
        <a:solidFill>
          <a:schemeClr val="accent2">
            <a:shade val="80000"/>
            <a:hueOff val="0"/>
            <a:satOff val="-14010"/>
            <a:lumOff val="15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Kepler’s Laws</a:t>
          </a:r>
          <a:endParaRPr lang="en-SG" sz="2700" kern="1200" dirty="0"/>
        </a:p>
      </dsp:txBody>
      <dsp:txXfrm>
        <a:off x="2526298" y="374164"/>
        <a:ext cx="1715444" cy="1004271"/>
      </dsp:txXfrm>
    </dsp:sp>
    <dsp:sp modelId="{B947F084-0D53-4036-94FB-CF3995D1EAF3}">
      <dsp:nvSpPr>
        <dsp:cNvPr id="0" name=""/>
        <dsp:cNvSpPr/>
      </dsp:nvSpPr>
      <dsp:spPr>
        <a:xfrm>
          <a:off x="4450780" y="655836"/>
          <a:ext cx="376921" cy="440927"/>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SG" sz="2000" kern="1200"/>
        </a:p>
      </dsp:txBody>
      <dsp:txXfrm>
        <a:off x="4450780" y="744021"/>
        <a:ext cx="263845" cy="264557"/>
      </dsp:txXfrm>
    </dsp:sp>
    <dsp:sp modelId="{2AC9293D-BB07-4A37-8C27-A224FFDEF008}">
      <dsp:nvSpPr>
        <dsp:cNvPr id="0" name=""/>
        <dsp:cNvSpPr/>
      </dsp:nvSpPr>
      <dsp:spPr>
        <a:xfrm>
          <a:off x="4984160" y="342920"/>
          <a:ext cx="1777932" cy="1066759"/>
        </a:xfrm>
        <a:prstGeom prst="roundRect">
          <a:avLst>
            <a:gd name="adj" fmla="val 10000"/>
          </a:avLst>
        </a:prstGeom>
        <a:solidFill>
          <a:schemeClr val="accent2">
            <a:shade val="80000"/>
            <a:hueOff val="0"/>
            <a:satOff val="-28019"/>
            <a:lumOff val="31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Newtonian Mechanics</a:t>
          </a:r>
          <a:endParaRPr lang="en-SG" sz="2700" kern="1200" dirty="0"/>
        </a:p>
      </dsp:txBody>
      <dsp:txXfrm>
        <a:off x="5015404" y="374164"/>
        <a:ext cx="1715444" cy="10042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EBA3BA-5B75-2148-99D5-8478DB304B46}"/>
              </a:ext>
            </a:extLst>
          </p:cNvPr>
          <p:cNvSpPr>
            <a:spLocks noGrp="1"/>
          </p:cNvSpPr>
          <p:nvPr>
            <p:ph type="hdr" sz="quarter"/>
          </p:nvPr>
        </p:nvSpPr>
        <p:spPr>
          <a:xfrm>
            <a:off x="0" y="0"/>
            <a:ext cx="3292475" cy="5095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AD55E7-96FE-5142-80B3-6C853F0E3D47}"/>
              </a:ext>
            </a:extLst>
          </p:cNvPr>
          <p:cNvSpPr>
            <a:spLocks noGrp="1"/>
          </p:cNvSpPr>
          <p:nvPr>
            <p:ph type="dt" sz="quarter" idx="1"/>
          </p:nvPr>
        </p:nvSpPr>
        <p:spPr>
          <a:xfrm>
            <a:off x="4302125" y="0"/>
            <a:ext cx="3292475" cy="509588"/>
          </a:xfrm>
          <a:prstGeom prst="rect">
            <a:avLst/>
          </a:prstGeom>
        </p:spPr>
        <p:txBody>
          <a:bodyPr vert="horz" lIns="91440" tIns="45720" rIns="91440" bIns="45720" rtlCol="0"/>
          <a:lstStyle>
            <a:lvl1pPr algn="r">
              <a:defRPr sz="1200"/>
            </a:lvl1pPr>
          </a:lstStyle>
          <a:p>
            <a:fld id="{9FDF71FB-D406-834A-9A9B-4D5E6368FE64}" type="datetimeFigureOut">
              <a:rPr lang="en-US" smtClean="0"/>
              <a:t>11/16/22</a:t>
            </a:fld>
            <a:endParaRPr lang="en-US"/>
          </a:p>
        </p:txBody>
      </p:sp>
      <p:sp>
        <p:nvSpPr>
          <p:cNvPr id="4" name="Footer Placeholder 3">
            <a:extLst>
              <a:ext uri="{FF2B5EF4-FFF2-40B4-BE49-F238E27FC236}">
                <a16:creationId xmlns:a16="http://schemas.microsoft.com/office/drawing/2014/main" id="{077F6482-341C-574F-A2E0-4113D3896589}"/>
              </a:ext>
            </a:extLst>
          </p:cNvPr>
          <p:cNvSpPr>
            <a:spLocks noGrp="1"/>
          </p:cNvSpPr>
          <p:nvPr>
            <p:ph type="ftr" sz="quarter" idx="2"/>
          </p:nvPr>
        </p:nvSpPr>
        <p:spPr>
          <a:xfrm>
            <a:off x="0" y="9642475"/>
            <a:ext cx="3292475" cy="5095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EC8EDE-22A1-194B-96CE-4B04B60D1ED3}"/>
              </a:ext>
            </a:extLst>
          </p:cNvPr>
          <p:cNvSpPr>
            <a:spLocks noGrp="1"/>
          </p:cNvSpPr>
          <p:nvPr>
            <p:ph type="sldNum" sz="quarter" idx="3"/>
          </p:nvPr>
        </p:nvSpPr>
        <p:spPr>
          <a:xfrm>
            <a:off x="4302125" y="9642475"/>
            <a:ext cx="3292475" cy="509588"/>
          </a:xfrm>
          <a:prstGeom prst="rect">
            <a:avLst/>
          </a:prstGeom>
        </p:spPr>
        <p:txBody>
          <a:bodyPr vert="horz" lIns="91440" tIns="45720" rIns="91440" bIns="45720" rtlCol="0" anchor="b"/>
          <a:lstStyle>
            <a:lvl1pPr algn="r">
              <a:defRPr sz="1200"/>
            </a:lvl1pPr>
          </a:lstStyle>
          <a:p>
            <a:fld id="{CEBC8494-6E8E-6A43-8653-D0F88940A563}" type="slidenum">
              <a:rPr lang="en-US" smtClean="0"/>
              <a:t>‹#›</a:t>
            </a:fld>
            <a:endParaRPr lang="en-US"/>
          </a:p>
        </p:txBody>
      </p:sp>
    </p:spTree>
    <p:extLst>
      <p:ext uri="{BB962C8B-B14F-4D97-AF65-F5344CB8AC3E}">
        <p14:creationId xmlns:p14="http://schemas.microsoft.com/office/powerpoint/2010/main" val="3038870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92475" cy="5095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4302125" y="0"/>
            <a:ext cx="3292475" cy="509588"/>
          </a:xfrm>
          <a:prstGeom prst="rect">
            <a:avLst/>
          </a:prstGeom>
        </p:spPr>
        <p:txBody>
          <a:bodyPr vert="horz" lIns="91440" tIns="45720" rIns="91440" bIns="45720" rtlCol="0"/>
          <a:lstStyle>
            <a:lvl1pPr algn="r">
              <a:defRPr sz="1200"/>
            </a:lvl1pPr>
          </a:lstStyle>
          <a:p>
            <a:fld id="{32414439-A448-4819-AFE3-ADCC95E41266}" type="datetimeFigureOut">
              <a:rPr lang="en-SG" smtClean="0"/>
              <a:t>16/11/22</a:t>
            </a:fld>
            <a:endParaRPr lang="en-SG"/>
          </a:p>
        </p:txBody>
      </p:sp>
      <p:sp>
        <p:nvSpPr>
          <p:cNvPr id="4" name="Slide Image Placeholder 3"/>
          <p:cNvSpPr>
            <a:spLocks noGrp="1" noRot="1" noChangeAspect="1"/>
          </p:cNvSpPr>
          <p:nvPr>
            <p:ph type="sldImg" idx="2"/>
          </p:nvPr>
        </p:nvSpPr>
        <p:spPr>
          <a:xfrm>
            <a:off x="1508125" y="1268413"/>
            <a:ext cx="4581525" cy="3427412"/>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760413" y="4886325"/>
            <a:ext cx="6076950" cy="39973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642475"/>
            <a:ext cx="3292475" cy="509588"/>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4302125" y="9642475"/>
            <a:ext cx="3292475" cy="509588"/>
          </a:xfrm>
          <a:prstGeom prst="rect">
            <a:avLst/>
          </a:prstGeom>
        </p:spPr>
        <p:txBody>
          <a:bodyPr vert="horz" lIns="91440" tIns="45720" rIns="91440" bIns="45720" rtlCol="0" anchor="b"/>
          <a:lstStyle>
            <a:lvl1pPr algn="r">
              <a:defRPr sz="1200"/>
            </a:lvl1pPr>
          </a:lstStyle>
          <a:p>
            <a:fld id="{7A96AFE6-654F-462B-8723-FE65CCE19DCF}" type="slidenum">
              <a:rPr lang="en-SG" smtClean="0"/>
              <a:t>‹#›</a:t>
            </a:fld>
            <a:endParaRPr lang="en-SG"/>
          </a:p>
        </p:txBody>
      </p:sp>
    </p:spTree>
    <p:extLst>
      <p:ext uri="{BB962C8B-B14F-4D97-AF65-F5344CB8AC3E}">
        <p14:creationId xmlns:p14="http://schemas.microsoft.com/office/powerpoint/2010/main" val="3657310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2</a:t>
            </a:fld>
            <a:endParaRPr lang="en-SG"/>
          </a:p>
        </p:txBody>
      </p:sp>
    </p:spTree>
    <p:extLst>
      <p:ext uri="{BB962C8B-B14F-4D97-AF65-F5344CB8AC3E}">
        <p14:creationId xmlns:p14="http://schemas.microsoft.com/office/powerpoint/2010/main" val="79592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cross entropy over mean-square?</a:t>
            </a:r>
          </a:p>
          <a:p>
            <a:pPr marL="228600" indent="-228600">
              <a:buAutoNum type="arabicPeriod"/>
            </a:pPr>
            <a:r>
              <a:rPr lang="en-US" dirty="0"/>
              <a:t>Make sense to compare probabilities</a:t>
            </a:r>
          </a:p>
          <a:p>
            <a:pPr marL="228600" indent="-228600">
              <a:buAutoNum type="arabicPeriod"/>
            </a:pPr>
            <a:r>
              <a:rPr lang="en-US" dirty="0"/>
              <a:t>From the statistical viewpoint, doing MSE involves assuming the noise is Gaussian, whereas CE assumes the noise </a:t>
            </a:r>
            <a:r>
              <a:rPr lang="en-US"/>
              <a:t>is multinomial</a:t>
            </a:r>
            <a:endParaRPr lang="en-US" dirty="0"/>
          </a:p>
          <a:p>
            <a:pPr marL="228600" indent="-228600">
              <a:buAutoNum type="arabicPeriod"/>
            </a:pPr>
            <a:r>
              <a:rPr lang="en-US" dirty="0"/>
              <a:t>Numerically stable</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52</a:t>
            </a:fld>
            <a:endParaRPr lang="en-SG"/>
          </a:p>
        </p:txBody>
      </p:sp>
    </p:spTree>
    <p:extLst>
      <p:ext uri="{BB962C8B-B14F-4D97-AF65-F5344CB8AC3E}">
        <p14:creationId xmlns:p14="http://schemas.microsoft.com/office/powerpoint/2010/main" val="84575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dangerous? </a:t>
            </a:r>
            <a:r>
              <a:rPr lang="en-SG" dirty="0"/>
              <a:t> Because the word “machine” makes an unimportant distinction. The word “think” is not well-defined. A formalization of this problem is required…</a:t>
            </a:r>
            <a:endParaRPr lang="en-US" dirty="0"/>
          </a:p>
        </p:txBody>
      </p:sp>
      <p:sp>
        <p:nvSpPr>
          <p:cNvPr id="4" name="Slide Number Placeholder 3"/>
          <p:cNvSpPr>
            <a:spLocks noGrp="1"/>
          </p:cNvSpPr>
          <p:nvPr>
            <p:ph type="sldNum" sz="quarter" idx="5"/>
          </p:nvPr>
        </p:nvSpPr>
        <p:spPr/>
        <p:txBody>
          <a:bodyPr/>
          <a:lstStyle/>
          <a:p>
            <a:fld id="{7A96AFE6-654F-462B-8723-FE65CCE19DCF}" type="slidenum">
              <a:rPr lang="en-SG" smtClean="0"/>
              <a:t>5</a:t>
            </a:fld>
            <a:endParaRPr lang="en-SG"/>
          </a:p>
        </p:txBody>
      </p:sp>
    </p:spTree>
    <p:extLst>
      <p:ext uri="{BB962C8B-B14F-4D97-AF65-F5344CB8AC3E}">
        <p14:creationId xmlns:p14="http://schemas.microsoft.com/office/powerpoint/2010/main" val="142627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6</a:t>
            </a:fld>
            <a:endParaRPr lang="en-SG"/>
          </a:p>
        </p:txBody>
      </p:sp>
    </p:spTree>
    <p:extLst>
      <p:ext uri="{BB962C8B-B14F-4D97-AF65-F5344CB8AC3E}">
        <p14:creationId xmlns:p14="http://schemas.microsoft.com/office/powerpoint/2010/main" val="348003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represents a formalization of AI. </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7</a:t>
            </a:fld>
            <a:endParaRPr lang="en-SG"/>
          </a:p>
        </p:txBody>
      </p:sp>
    </p:spTree>
    <p:extLst>
      <p:ext uri="{BB962C8B-B14F-4D97-AF65-F5344CB8AC3E}">
        <p14:creationId xmlns:p14="http://schemas.microsoft.com/office/powerpoint/2010/main" val="135116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it have to be a computer program?</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9</a:t>
            </a:fld>
            <a:endParaRPr lang="en-SG"/>
          </a:p>
        </p:txBody>
      </p:sp>
    </p:spTree>
    <p:extLst>
      <p:ext uri="{BB962C8B-B14F-4D97-AF65-F5344CB8AC3E}">
        <p14:creationId xmlns:p14="http://schemas.microsoft.com/office/powerpoint/2010/main" val="176321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nature depends on the application domain!</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21</a:t>
            </a:fld>
            <a:endParaRPr lang="en-SG"/>
          </a:p>
        </p:txBody>
      </p:sp>
    </p:spTree>
    <p:extLst>
      <p:ext uri="{BB962C8B-B14F-4D97-AF65-F5344CB8AC3E}">
        <p14:creationId xmlns:p14="http://schemas.microsoft.com/office/powerpoint/2010/main" val="290603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Semi-supervised learning</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22</a:t>
            </a:fld>
            <a:endParaRPr lang="en-SG"/>
          </a:p>
        </p:txBody>
      </p:sp>
    </p:spTree>
    <p:extLst>
      <p:ext uri="{BB962C8B-B14F-4D97-AF65-F5344CB8AC3E}">
        <p14:creationId xmlns:p14="http://schemas.microsoft.com/office/powerpoint/2010/main" val="159693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function from our hypothesis space that best fits the data</a:t>
            </a:r>
            <a:endParaRPr lang="en-SG" dirty="0"/>
          </a:p>
        </p:txBody>
      </p:sp>
      <p:sp>
        <p:nvSpPr>
          <p:cNvPr id="4" name="Slide Number Placeholder 3"/>
          <p:cNvSpPr>
            <a:spLocks noGrp="1"/>
          </p:cNvSpPr>
          <p:nvPr>
            <p:ph type="sldNum" sz="quarter" idx="5"/>
          </p:nvPr>
        </p:nvSpPr>
        <p:spPr/>
        <p:txBody>
          <a:bodyPr/>
          <a:lstStyle/>
          <a:p>
            <a:fld id="{7A96AFE6-654F-462B-8723-FE65CCE19DCF}" type="slidenum">
              <a:rPr lang="en-SG" smtClean="0"/>
              <a:t>30</a:t>
            </a:fld>
            <a:endParaRPr lang="en-SG"/>
          </a:p>
        </p:txBody>
      </p:sp>
    </p:spTree>
    <p:extLst>
      <p:ext uri="{BB962C8B-B14F-4D97-AF65-F5344CB8AC3E}">
        <p14:creationId xmlns:p14="http://schemas.microsoft.com/office/powerpoint/2010/main" val="274352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the orange and blue curves are </a:t>
            </a:r>
            <a:r>
              <a:rPr lang="en-US" b="1" dirty="0"/>
              <a:t>generalization gaps!</a:t>
            </a:r>
            <a:endParaRPr lang="en-SG" b="1" dirty="0"/>
          </a:p>
        </p:txBody>
      </p:sp>
      <p:sp>
        <p:nvSpPr>
          <p:cNvPr id="4" name="Slide Number Placeholder 3"/>
          <p:cNvSpPr>
            <a:spLocks noGrp="1"/>
          </p:cNvSpPr>
          <p:nvPr>
            <p:ph type="sldNum" sz="quarter" idx="5"/>
          </p:nvPr>
        </p:nvSpPr>
        <p:spPr/>
        <p:txBody>
          <a:bodyPr/>
          <a:lstStyle/>
          <a:p>
            <a:fld id="{7A96AFE6-654F-462B-8723-FE65CCE19DCF}" type="slidenum">
              <a:rPr lang="en-SG" smtClean="0"/>
              <a:t>38</a:t>
            </a:fld>
            <a:endParaRPr lang="en-SG"/>
          </a:p>
        </p:txBody>
      </p:sp>
    </p:spTree>
    <p:extLst>
      <p:ext uri="{BB962C8B-B14F-4D97-AF65-F5344CB8AC3E}">
        <p14:creationId xmlns:p14="http://schemas.microsoft.com/office/powerpoint/2010/main" val="3035877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D90B28AE-4B41-F94B-B08A-373842AEC569}"/>
              </a:ext>
            </a:extLst>
          </p:cNvPr>
          <p:cNvSpPr>
            <a:spLocks noChangeArrowheads="1"/>
          </p:cNvSpPr>
          <p:nvPr userDrawn="1"/>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4" name="Rectangle 11">
            <a:extLst>
              <a:ext uri="{FF2B5EF4-FFF2-40B4-BE49-F238E27FC236}">
                <a16:creationId xmlns:a16="http://schemas.microsoft.com/office/drawing/2014/main" id="{24E14A6B-9DD1-E240-A2FC-9D32DA172A85}"/>
              </a:ext>
            </a:extLst>
          </p:cNvPr>
          <p:cNvSpPr>
            <a:spLocks noChangeArrowheads="1"/>
          </p:cNvSpPr>
          <p:nvPr userDrawn="1"/>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5" name="Picture 13">
            <a:extLst>
              <a:ext uri="{FF2B5EF4-FFF2-40B4-BE49-F238E27FC236}">
                <a16:creationId xmlns:a16="http://schemas.microsoft.com/office/drawing/2014/main" id="{BE7EBA51-C0D9-B744-BE65-587768AF5B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33800" y="5757863"/>
            <a:ext cx="25733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a:extLst>
              <a:ext uri="{FF2B5EF4-FFF2-40B4-BE49-F238E27FC236}">
                <a16:creationId xmlns:a16="http://schemas.microsoft.com/office/drawing/2014/main" id="{0A355AC1-52B1-9740-AA20-EE6863061628}"/>
              </a:ext>
            </a:extLst>
          </p:cNvPr>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pPr lvl="0"/>
            <a:r>
              <a:rPr lang="en-GB" altLang="en-US" noProof="0" dirty="0"/>
              <a:t>Click to edit Master title style</a:t>
            </a:r>
          </a:p>
        </p:txBody>
      </p:sp>
    </p:spTree>
    <p:extLst>
      <p:ext uri="{BB962C8B-B14F-4D97-AF65-F5344CB8AC3E}">
        <p14:creationId xmlns:p14="http://schemas.microsoft.com/office/powerpoint/2010/main" val="135012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F630-2B63-9C49-9223-FE240A99279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F82CAE0-0F5D-A94A-A498-470D5EE428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E78F447D-AF2B-DA45-A6D0-5C490DCBC7A2}"/>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6">
            <a:extLst>
              <a:ext uri="{FF2B5EF4-FFF2-40B4-BE49-F238E27FC236}">
                <a16:creationId xmlns:a16="http://schemas.microsoft.com/office/drawing/2014/main" id="{17A089D0-FE24-3A40-9998-4A3F128D2C05}"/>
              </a:ext>
            </a:extLst>
          </p:cNvPr>
          <p:cNvSpPr>
            <a:spLocks noGrp="1" noChangeArrowheads="1"/>
          </p:cNvSpPr>
          <p:nvPr>
            <p:ph type="sldNum" sz="quarter" idx="11"/>
          </p:nvPr>
        </p:nvSpPr>
        <p:spPr>
          <a:ln/>
        </p:spPr>
        <p:txBody>
          <a:bodyPr/>
          <a:lstStyle>
            <a:lvl1pPr>
              <a:defRPr/>
            </a:lvl1pPr>
          </a:lstStyle>
          <a:p>
            <a:pPr>
              <a:defRPr/>
            </a:pPr>
            <a:fld id="{67E43922-1E30-BE46-8C49-F34C9E903E9B}" type="slidenum">
              <a:rPr lang="en-GB" altLang="en-US"/>
              <a:pPr>
                <a:defRPr/>
              </a:pPr>
              <a:t>‹#›</a:t>
            </a:fld>
            <a:endParaRPr lang="en-GB" altLang="en-US" sz="1600">
              <a:solidFill>
                <a:schemeClr val="tx1"/>
              </a:solidFill>
            </a:endParaRPr>
          </a:p>
        </p:txBody>
      </p:sp>
      <p:sp>
        <p:nvSpPr>
          <p:cNvPr id="6" name="Rectangle 12">
            <a:extLst>
              <a:ext uri="{FF2B5EF4-FFF2-40B4-BE49-F238E27FC236}">
                <a16:creationId xmlns:a16="http://schemas.microsoft.com/office/drawing/2014/main" id="{28ED0569-81A2-CF49-AA54-21F767223061}"/>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2561731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569E6-5955-1F4D-A433-8693AE022F90}"/>
              </a:ext>
            </a:extLst>
          </p:cNvPr>
          <p:cNvSpPr>
            <a:spLocks noGrp="1"/>
          </p:cNvSpPr>
          <p:nvPr>
            <p:ph type="title" orient="vert"/>
          </p:nvPr>
        </p:nvSpPr>
        <p:spPr>
          <a:xfrm>
            <a:off x="7083425" y="914400"/>
            <a:ext cx="2155825" cy="60198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A92B1E-3E9B-974D-A4A5-0385BC2257B8}"/>
              </a:ext>
            </a:extLst>
          </p:cNvPr>
          <p:cNvSpPr>
            <a:spLocks noGrp="1"/>
          </p:cNvSpPr>
          <p:nvPr>
            <p:ph type="body" orient="vert" idx="1"/>
          </p:nvPr>
        </p:nvSpPr>
        <p:spPr>
          <a:xfrm>
            <a:off x="611188" y="914400"/>
            <a:ext cx="6319837" cy="6019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FFFA6DE1-8008-B341-8090-2780A5B5BEBF}"/>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6">
            <a:extLst>
              <a:ext uri="{FF2B5EF4-FFF2-40B4-BE49-F238E27FC236}">
                <a16:creationId xmlns:a16="http://schemas.microsoft.com/office/drawing/2014/main" id="{7E3D6FE2-F67F-C846-8A99-339ABEAEA512}"/>
              </a:ext>
            </a:extLst>
          </p:cNvPr>
          <p:cNvSpPr>
            <a:spLocks noGrp="1" noChangeArrowheads="1"/>
          </p:cNvSpPr>
          <p:nvPr>
            <p:ph type="sldNum" sz="quarter" idx="11"/>
          </p:nvPr>
        </p:nvSpPr>
        <p:spPr>
          <a:ln/>
        </p:spPr>
        <p:txBody>
          <a:bodyPr/>
          <a:lstStyle>
            <a:lvl1pPr>
              <a:defRPr/>
            </a:lvl1pPr>
          </a:lstStyle>
          <a:p>
            <a:pPr>
              <a:defRPr/>
            </a:pPr>
            <a:fld id="{E4A4AEAC-B19B-D047-8424-E479274A6DC9}" type="slidenum">
              <a:rPr lang="en-GB" altLang="en-US"/>
              <a:pPr>
                <a:defRPr/>
              </a:pPr>
              <a:t>‹#›</a:t>
            </a:fld>
            <a:endParaRPr lang="en-GB" altLang="en-US" sz="1600">
              <a:solidFill>
                <a:schemeClr val="tx1"/>
              </a:solidFill>
            </a:endParaRPr>
          </a:p>
        </p:txBody>
      </p:sp>
      <p:sp>
        <p:nvSpPr>
          <p:cNvPr id="6" name="Rectangle 12">
            <a:extLst>
              <a:ext uri="{FF2B5EF4-FFF2-40B4-BE49-F238E27FC236}">
                <a16:creationId xmlns:a16="http://schemas.microsoft.com/office/drawing/2014/main" id="{1D681339-383D-144D-8CB9-79B55394DBFD}"/>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06980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688B-AF21-8142-AA1E-2F2EE0B358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A38B52-2F2B-D94B-9288-84D7331EA959}"/>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Rectangle 4">
            <a:extLst>
              <a:ext uri="{FF2B5EF4-FFF2-40B4-BE49-F238E27FC236}">
                <a16:creationId xmlns:a16="http://schemas.microsoft.com/office/drawing/2014/main" id="{699608BA-712D-B94E-A39E-E3829E72C01E}"/>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6">
            <a:extLst>
              <a:ext uri="{FF2B5EF4-FFF2-40B4-BE49-F238E27FC236}">
                <a16:creationId xmlns:a16="http://schemas.microsoft.com/office/drawing/2014/main" id="{9E22D57F-CD41-E440-A4E8-2D816E1BB414}"/>
              </a:ext>
            </a:extLst>
          </p:cNvPr>
          <p:cNvSpPr>
            <a:spLocks noGrp="1" noChangeArrowheads="1"/>
          </p:cNvSpPr>
          <p:nvPr>
            <p:ph type="sldNum" sz="quarter" idx="11"/>
          </p:nvPr>
        </p:nvSpPr>
        <p:spPr>
          <a:ln/>
        </p:spPr>
        <p:txBody>
          <a:bodyPr/>
          <a:lstStyle>
            <a:lvl1pPr>
              <a:defRPr/>
            </a:lvl1pPr>
          </a:lstStyle>
          <a:p>
            <a:pPr>
              <a:defRPr/>
            </a:pPr>
            <a:fld id="{34FEC3CC-877C-B24F-AC37-9F4E714C4F5E}" type="slidenum">
              <a:rPr lang="en-GB" altLang="en-US"/>
              <a:pPr>
                <a:defRPr/>
              </a:pPr>
              <a:t>‹#›</a:t>
            </a:fld>
            <a:endParaRPr lang="en-GB" altLang="en-US" sz="1600">
              <a:solidFill>
                <a:schemeClr val="tx1"/>
              </a:solidFill>
            </a:endParaRPr>
          </a:p>
        </p:txBody>
      </p:sp>
      <p:sp>
        <p:nvSpPr>
          <p:cNvPr id="6" name="Rectangle 12">
            <a:extLst>
              <a:ext uri="{FF2B5EF4-FFF2-40B4-BE49-F238E27FC236}">
                <a16:creationId xmlns:a16="http://schemas.microsoft.com/office/drawing/2014/main" id="{708B83B8-54B0-2247-80C6-9007A33E3BA0}"/>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73313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3CDE7F-4210-4B41-B2DF-19FBFFDEBF61}"/>
              </a:ext>
            </a:extLst>
          </p:cNvPr>
          <p:cNvSpPr>
            <a:spLocks noGrp="1"/>
          </p:cNvSpPr>
          <p:nvPr>
            <p:ph type="body" idx="1" hasCustomPrompt="1"/>
          </p:nvPr>
        </p:nvSpPr>
        <p:spPr>
          <a:xfrm>
            <a:off x="0" y="5486400"/>
            <a:ext cx="10152062" cy="1828800"/>
          </a:xfrm>
        </p:spPr>
        <p:txBody>
          <a:bodyPr/>
          <a:lstStyle>
            <a:lvl1pPr marL="0" indent="0">
              <a:buNone/>
              <a:defRPr lang="en-GB" sz="5400" kern="1200" dirty="0">
                <a:solidFill>
                  <a:srgbClr val="FF6600"/>
                </a:solidFill>
                <a:latin typeface="+mj-lt"/>
                <a:ea typeface="+mj-ea"/>
                <a:cs typeface="+mj-cs"/>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dirty="0"/>
              <a:t>Section Title</a:t>
            </a:r>
          </a:p>
        </p:txBody>
      </p:sp>
      <p:sp>
        <p:nvSpPr>
          <p:cNvPr id="7" name="Rectangle 11">
            <a:extLst>
              <a:ext uri="{FF2B5EF4-FFF2-40B4-BE49-F238E27FC236}">
                <a16:creationId xmlns:a16="http://schemas.microsoft.com/office/drawing/2014/main" id="{B48088DC-8EDB-4668-8E65-169BCF3F0860}"/>
              </a:ext>
            </a:extLst>
          </p:cNvPr>
          <p:cNvSpPr>
            <a:spLocks noChangeArrowheads="1"/>
          </p:cNvSpPr>
          <p:nvPr userDrawn="1"/>
        </p:nvSpPr>
        <p:spPr bwMode="auto">
          <a:xfrm>
            <a:off x="0" y="731520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endParaRPr lang="en-US" altLang="en-US"/>
          </a:p>
        </p:txBody>
      </p:sp>
      <p:sp>
        <p:nvSpPr>
          <p:cNvPr id="9" name="Rectangle 10">
            <a:extLst>
              <a:ext uri="{FF2B5EF4-FFF2-40B4-BE49-F238E27FC236}">
                <a16:creationId xmlns:a16="http://schemas.microsoft.com/office/drawing/2014/main" id="{F0779F44-B0F4-477A-8647-9D80885DDF62}"/>
              </a:ext>
            </a:extLst>
          </p:cNvPr>
          <p:cNvSpPr>
            <a:spLocks noChangeArrowheads="1"/>
          </p:cNvSpPr>
          <p:nvPr userDrawn="1"/>
        </p:nvSpPr>
        <p:spPr bwMode="auto">
          <a:xfrm>
            <a:off x="0" y="0"/>
            <a:ext cx="10152063" cy="5486400"/>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endParaRPr lang="en-US" altLang="en-US"/>
          </a:p>
        </p:txBody>
      </p:sp>
    </p:spTree>
    <p:extLst>
      <p:ext uri="{BB962C8B-B14F-4D97-AF65-F5344CB8AC3E}">
        <p14:creationId xmlns:p14="http://schemas.microsoft.com/office/powerpoint/2010/main" val="384383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BDB0-CE0F-6C4E-B40D-E5EB6C024B1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73979C-A9D4-5449-B644-FA8549C07C5E}"/>
              </a:ext>
            </a:extLst>
          </p:cNvPr>
          <p:cNvSpPr>
            <a:spLocks noGrp="1"/>
          </p:cNvSpPr>
          <p:nvPr>
            <p:ph sz="half" idx="1"/>
          </p:nvPr>
        </p:nvSpPr>
        <p:spPr>
          <a:xfrm>
            <a:off x="611188" y="2193925"/>
            <a:ext cx="4237037" cy="4740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2610FBB-A8CF-8D4B-A9E4-4C17FAEB49C9}"/>
              </a:ext>
            </a:extLst>
          </p:cNvPr>
          <p:cNvSpPr>
            <a:spLocks noGrp="1"/>
          </p:cNvSpPr>
          <p:nvPr>
            <p:ph sz="half" idx="2"/>
          </p:nvPr>
        </p:nvSpPr>
        <p:spPr>
          <a:xfrm>
            <a:off x="5000625" y="2193925"/>
            <a:ext cx="4238625" cy="47402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F62FF7ED-A192-F04B-92F6-A9D8BD7B6261}"/>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1704E14B-899F-B147-B454-BC240E926BD4}"/>
              </a:ext>
            </a:extLst>
          </p:cNvPr>
          <p:cNvSpPr>
            <a:spLocks noGrp="1" noChangeArrowheads="1"/>
          </p:cNvSpPr>
          <p:nvPr>
            <p:ph type="sldNum" sz="quarter" idx="11"/>
          </p:nvPr>
        </p:nvSpPr>
        <p:spPr>
          <a:ln/>
        </p:spPr>
        <p:txBody>
          <a:bodyPr/>
          <a:lstStyle>
            <a:lvl1pPr>
              <a:defRPr/>
            </a:lvl1pPr>
          </a:lstStyle>
          <a:p>
            <a:pPr>
              <a:defRPr/>
            </a:pPr>
            <a:fld id="{34E42497-FE5A-7D43-B7CB-C5BEF4EAB601}" type="slidenum">
              <a:rPr lang="en-GB" altLang="en-US"/>
              <a:pPr>
                <a:defRPr/>
              </a:pPr>
              <a:t>‹#›</a:t>
            </a:fld>
            <a:endParaRPr lang="en-GB" altLang="en-US" sz="1600">
              <a:solidFill>
                <a:schemeClr val="tx1"/>
              </a:solidFill>
            </a:endParaRPr>
          </a:p>
        </p:txBody>
      </p:sp>
      <p:sp>
        <p:nvSpPr>
          <p:cNvPr id="7" name="Rectangle 12">
            <a:extLst>
              <a:ext uri="{FF2B5EF4-FFF2-40B4-BE49-F238E27FC236}">
                <a16:creationId xmlns:a16="http://schemas.microsoft.com/office/drawing/2014/main" id="{4983532A-3D7F-5A47-BBA6-3D49EF284CA4}"/>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89895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2452-CA8E-9541-8864-171B51CB8E79}"/>
              </a:ext>
            </a:extLst>
          </p:cNvPr>
          <p:cNvSpPr>
            <a:spLocks noGrp="1"/>
          </p:cNvSpPr>
          <p:nvPr>
            <p:ph type="title"/>
          </p:nvPr>
        </p:nvSpPr>
        <p:spPr>
          <a:xfrm>
            <a:off x="698500" y="404813"/>
            <a:ext cx="8756650" cy="1468437"/>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F885F0-ED68-3E43-A64F-D1A1E5C0F20E}"/>
              </a:ext>
            </a:extLst>
          </p:cNvPr>
          <p:cNvSpPr>
            <a:spLocks noGrp="1"/>
          </p:cNvSpPr>
          <p:nvPr>
            <p:ph type="body" idx="1"/>
          </p:nvPr>
        </p:nvSpPr>
        <p:spPr>
          <a:xfrm>
            <a:off x="698500" y="1862138"/>
            <a:ext cx="4295775"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BF7383-A624-024A-88E1-AEFD5103C0E7}"/>
              </a:ext>
            </a:extLst>
          </p:cNvPr>
          <p:cNvSpPr>
            <a:spLocks noGrp="1"/>
          </p:cNvSpPr>
          <p:nvPr>
            <p:ph sz="half" idx="2"/>
          </p:nvPr>
        </p:nvSpPr>
        <p:spPr>
          <a:xfrm>
            <a:off x="698500" y="2774950"/>
            <a:ext cx="4295775" cy="40814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310C5A2-E0AF-4048-BF5F-8EE505B93293}"/>
              </a:ext>
            </a:extLst>
          </p:cNvPr>
          <p:cNvSpPr>
            <a:spLocks noGrp="1"/>
          </p:cNvSpPr>
          <p:nvPr>
            <p:ph type="body" sz="quarter" idx="3"/>
          </p:nvPr>
        </p:nvSpPr>
        <p:spPr>
          <a:xfrm>
            <a:off x="5138738" y="1862138"/>
            <a:ext cx="4316412" cy="9128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2A6CBF-5B44-E24D-9131-0C074039AF70}"/>
              </a:ext>
            </a:extLst>
          </p:cNvPr>
          <p:cNvSpPr>
            <a:spLocks noGrp="1"/>
          </p:cNvSpPr>
          <p:nvPr>
            <p:ph sz="quarter" idx="4"/>
          </p:nvPr>
        </p:nvSpPr>
        <p:spPr>
          <a:xfrm>
            <a:off x="5138738" y="2774950"/>
            <a:ext cx="4316412" cy="40814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D7FFB5D6-73DE-FB4E-899F-0B34A2A96F12}"/>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6">
            <a:extLst>
              <a:ext uri="{FF2B5EF4-FFF2-40B4-BE49-F238E27FC236}">
                <a16:creationId xmlns:a16="http://schemas.microsoft.com/office/drawing/2014/main" id="{44581509-3A33-B24B-BC54-4D3082EFD4E4}"/>
              </a:ext>
            </a:extLst>
          </p:cNvPr>
          <p:cNvSpPr>
            <a:spLocks noGrp="1" noChangeArrowheads="1"/>
          </p:cNvSpPr>
          <p:nvPr>
            <p:ph type="sldNum" sz="quarter" idx="11"/>
          </p:nvPr>
        </p:nvSpPr>
        <p:spPr>
          <a:ln/>
        </p:spPr>
        <p:txBody>
          <a:bodyPr/>
          <a:lstStyle>
            <a:lvl1pPr>
              <a:defRPr/>
            </a:lvl1pPr>
          </a:lstStyle>
          <a:p>
            <a:pPr>
              <a:defRPr/>
            </a:pPr>
            <a:fld id="{309CB059-C53B-DE4D-ABF5-BBCBE3DEEF29}" type="slidenum">
              <a:rPr lang="en-GB" altLang="en-US"/>
              <a:pPr>
                <a:defRPr/>
              </a:pPr>
              <a:t>‹#›</a:t>
            </a:fld>
            <a:endParaRPr lang="en-GB" altLang="en-US" sz="1600">
              <a:solidFill>
                <a:schemeClr val="tx1"/>
              </a:solidFill>
            </a:endParaRPr>
          </a:p>
        </p:txBody>
      </p:sp>
      <p:sp>
        <p:nvSpPr>
          <p:cNvPr id="9" name="Rectangle 12">
            <a:extLst>
              <a:ext uri="{FF2B5EF4-FFF2-40B4-BE49-F238E27FC236}">
                <a16:creationId xmlns:a16="http://schemas.microsoft.com/office/drawing/2014/main" id="{3B1CA664-8304-6441-AD49-3956945E6C7F}"/>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88881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2E31-DA45-7847-817F-A13077748758}"/>
              </a:ext>
            </a:extLst>
          </p:cNvPr>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B4AED1D1-9174-D149-94ED-E02D5C75DF75}"/>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6">
            <a:extLst>
              <a:ext uri="{FF2B5EF4-FFF2-40B4-BE49-F238E27FC236}">
                <a16:creationId xmlns:a16="http://schemas.microsoft.com/office/drawing/2014/main" id="{0B309718-2529-C84B-B041-C755F8A3CF54}"/>
              </a:ext>
            </a:extLst>
          </p:cNvPr>
          <p:cNvSpPr>
            <a:spLocks noGrp="1" noChangeArrowheads="1"/>
          </p:cNvSpPr>
          <p:nvPr>
            <p:ph type="sldNum" sz="quarter" idx="11"/>
          </p:nvPr>
        </p:nvSpPr>
        <p:spPr>
          <a:ln/>
        </p:spPr>
        <p:txBody>
          <a:bodyPr/>
          <a:lstStyle>
            <a:lvl1pPr>
              <a:defRPr/>
            </a:lvl1pPr>
          </a:lstStyle>
          <a:p>
            <a:pPr>
              <a:defRPr/>
            </a:pPr>
            <a:fld id="{6D252222-194F-314B-909E-A4FCE42C80C8}" type="slidenum">
              <a:rPr lang="en-GB" altLang="en-US"/>
              <a:pPr>
                <a:defRPr/>
              </a:pPr>
              <a:t>‹#›</a:t>
            </a:fld>
            <a:endParaRPr lang="en-GB" altLang="en-US" sz="1600">
              <a:solidFill>
                <a:schemeClr val="tx1"/>
              </a:solidFill>
            </a:endParaRPr>
          </a:p>
        </p:txBody>
      </p:sp>
      <p:sp>
        <p:nvSpPr>
          <p:cNvPr id="5" name="Rectangle 12">
            <a:extLst>
              <a:ext uri="{FF2B5EF4-FFF2-40B4-BE49-F238E27FC236}">
                <a16:creationId xmlns:a16="http://schemas.microsoft.com/office/drawing/2014/main" id="{214F1E60-7959-9944-B678-5D9EF2F913C7}"/>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26357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69E7C85-DD44-1045-946B-265A259C751B}"/>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6">
            <a:extLst>
              <a:ext uri="{FF2B5EF4-FFF2-40B4-BE49-F238E27FC236}">
                <a16:creationId xmlns:a16="http://schemas.microsoft.com/office/drawing/2014/main" id="{9C367E98-9B66-3D41-BC57-AF3486150522}"/>
              </a:ext>
            </a:extLst>
          </p:cNvPr>
          <p:cNvSpPr>
            <a:spLocks noGrp="1" noChangeArrowheads="1"/>
          </p:cNvSpPr>
          <p:nvPr>
            <p:ph type="sldNum" sz="quarter" idx="11"/>
          </p:nvPr>
        </p:nvSpPr>
        <p:spPr>
          <a:ln/>
        </p:spPr>
        <p:txBody>
          <a:bodyPr/>
          <a:lstStyle>
            <a:lvl1pPr>
              <a:defRPr/>
            </a:lvl1pPr>
          </a:lstStyle>
          <a:p>
            <a:pPr>
              <a:defRPr/>
            </a:pPr>
            <a:fld id="{EF66AA04-934A-5E41-B441-6343A8546C49}" type="slidenum">
              <a:rPr lang="en-GB" altLang="en-US"/>
              <a:pPr>
                <a:defRPr/>
              </a:pPr>
              <a:t>‹#›</a:t>
            </a:fld>
            <a:endParaRPr lang="en-GB" altLang="en-US" sz="1600">
              <a:solidFill>
                <a:schemeClr val="tx1"/>
              </a:solidFill>
            </a:endParaRPr>
          </a:p>
        </p:txBody>
      </p:sp>
      <p:sp>
        <p:nvSpPr>
          <p:cNvPr id="4" name="Rectangle 12">
            <a:extLst>
              <a:ext uri="{FF2B5EF4-FFF2-40B4-BE49-F238E27FC236}">
                <a16:creationId xmlns:a16="http://schemas.microsoft.com/office/drawing/2014/main" id="{B6BABAD3-46CB-5449-A0B4-506B4733C1CB}"/>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36690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8FE3-0D71-0640-8FAD-D1952A92D768}"/>
              </a:ext>
            </a:extLst>
          </p:cNvPr>
          <p:cNvSpPr>
            <a:spLocks noGrp="1"/>
          </p:cNvSpPr>
          <p:nvPr>
            <p:ph type="title"/>
          </p:nvPr>
        </p:nvSpPr>
        <p:spPr>
          <a:xfrm>
            <a:off x="698500" y="506413"/>
            <a:ext cx="3275013" cy="1773237"/>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896CA4-3CA2-4C4F-8761-0C2EBB282F04}"/>
              </a:ext>
            </a:extLst>
          </p:cNvPr>
          <p:cNvSpPr>
            <a:spLocks noGrp="1"/>
          </p:cNvSpPr>
          <p:nvPr>
            <p:ph idx="1"/>
          </p:nvPr>
        </p:nvSpPr>
        <p:spPr>
          <a:xfrm>
            <a:off x="4316413" y="1093788"/>
            <a:ext cx="5138737" cy="5397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0381CDF-CB87-9A45-AD25-099E15443755}"/>
              </a:ext>
            </a:extLst>
          </p:cNvPr>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73523929-061B-D34E-9429-1E8C164E3B7D}"/>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E58183DB-6CBB-4B48-AF6B-D43224F36D8C}"/>
              </a:ext>
            </a:extLst>
          </p:cNvPr>
          <p:cNvSpPr>
            <a:spLocks noGrp="1" noChangeArrowheads="1"/>
          </p:cNvSpPr>
          <p:nvPr>
            <p:ph type="sldNum" sz="quarter" idx="11"/>
          </p:nvPr>
        </p:nvSpPr>
        <p:spPr>
          <a:ln/>
        </p:spPr>
        <p:txBody>
          <a:bodyPr/>
          <a:lstStyle>
            <a:lvl1pPr>
              <a:defRPr/>
            </a:lvl1pPr>
          </a:lstStyle>
          <a:p>
            <a:pPr>
              <a:defRPr/>
            </a:pPr>
            <a:fld id="{32BE07AD-0061-684F-A9B6-A2257DFA895E}" type="slidenum">
              <a:rPr lang="en-GB" altLang="en-US"/>
              <a:pPr>
                <a:defRPr/>
              </a:pPr>
              <a:t>‹#›</a:t>
            </a:fld>
            <a:endParaRPr lang="en-GB" altLang="en-US" sz="1600">
              <a:solidFill>
                <a:schemeClr val="tx1"/>
              </a:solidFill>
            </a:endParaRPr>
          </a:p>
        </p:txBody>
      </p:sp>
      <p:sp>
        <p:nvSpPr>
          <p:cNvPr id="7" name="Rectangle 12">
            <a:extLst>
              <a:ext uri="{FF2B5EF4-FFF2-40B4-BE49-F238E27FC236}">
                <a16:creationId xmlns:a16="http://schemas.microsoft.com/office/drawing/2014/main" id="{1B39A206-3888-4748-822A-7CAC62467404}"/>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160030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1996-48B3-EB4E-A8D5-6DA0C0D250EA}"/>
              </a:ext>
            </a:extLst>
          </p:cNvPr>
          <p:cNvSpPr>
            <a:spLocks noGrp="1"/>
          </p:cNvSpPr>
          <p:nvPr>
            <p:ph type="title"/>
          </p:nvPr>
        </p:nvSpPr>
        <p:spPr>
          <a:xfrm>
            <a:off x="698500" y="506413"/>
            <a:ext cx="3275013" cy="1773237"/>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9AD357A-2570-9042-9346-67765BA25DC3}"/>
              </a:ext>
            </a:extLst>
          </p:cNvPr>
          <p:cNvSpPr>
            <a:spLocks noGrp="1"/>
          </p:cNvSpPr>
          <p:nvPr>
            <p:ph type="pic" idx="1"/>
          </p:nvPr>
        </p:nvSpPr>
        <p:spPr>
          <a:xfrm>
            <a:off x="4316413" y="1093788"/>
            <a:ext cx="5138737" cy="5397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491E02E7-9C29-0743-B94C-BF97D5484434}"/>
              </a:ext>
            </a:extLst>
          </p:cNvPr>
          <p:cNvSpPr>
            <a:spLocks noGrp="1"/>
          </p:cNvSpPr>
          <p:nvPr>
            <p:ph type="body" sz="half" idx="2"/>
          </p:nvPr>
        </p:nvSpPr>
        <p:spPr>
          <a:xfrm>
            <a:off x="698500" y="2279650"/>
            <a:ext cx="3275013" cy="42211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7EA8B523-AE28-574B-A3F4-34D4D4386DCA}"/>
              </a:ext>
            </a:extLst>
          </p:cNvPr>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6">
            <a:extLst>
              <a:ext uri="{FF2B5EF4-FFF2-40B4-BE49-F238E27FC236}">
                <a16:creationId xmlns:a16="http://schemas.microsoft.com/office/drawing/2014/main" id="{39FE9999-D890-DF4D-960D-46B02E892459}"/>
              </a:ext>
            </a:extLst>
          </p:cNvPr>
          <p:cNvSpPr>
            <a:spLocks noGrp="1" noChangeArrowheads="1"/>
          </p:cNvSpPr>
          <p:nvPr>
            <p:ph type="sldNum" sz="quarter" idx="11"/>
          </p:nvPr>
        </p:nvSpPr>
        <p:spPr>
          <a:ln/>
        </p:spPr>
        <p:txBody>
          <a:bodyPr/>
          <a:lstStyle>
            <a:lvl1pPr>
              <a:defRPr/>
            </a:lvl1pPr>
          </a:lstStyle>
          <a:p>
            <a:pPr>
              <a:defRPr/>
            </a:pPr>
            <a:fld id="{606225C0-F027-6B41-BC2B-8FE4B3FC0F5A}" type="slidenum">
              <a:rPr lang="en-GB" altLang="en-US"/>
              <a:pPr>
                <a:defRPr/>
              </a:pPr>
              <a:t>‹#›</a:t>
            </a:fld>
            <a:endParaRPr lang="en-GB" altLang="en-US" sz="1600">
              <a:solidFill>
                <a:schemeClr val="tx1"/>
              </a:solidFill>
            </a:endParaRPr>
          </a:p>
        </p:txBody>
      </p:sp>
      <p:sp>
        <p:nvSpPr>
          <p:cNvPr id="7" name="Rectangle 12">
            <a:extLst>
              <a:ext uri="{FF2B5EF4-FFF2-40B4-BE49-F238E27FC236}">
                <a16:creationId xmlns:a16="http://schemas.microsoft.com/office/drawing/2014/main" id="{0E2F8D77-72B7-9443-8D80-CE915DEFD301}"/>
              </a:ext>
            </a:extLst>
          </p:cNvPr>
          <p:cNvSpPr>
            <a:spLocks noGrp="1" noChangeArrowheads="1"/>
          </p:cNvSpPr>
          <p:nvPr>
            <p:ph type="ftr" sz="quarter" idx="12"/>
          </p:nvPr>
        </p:nvSpPr>
        <p:spPr>
          <a:ln/>
        </p:spPr>
        <p:txBody>
          <a:bodyPr/>
          <a:lstStyle>
            <a:lvl1pPr>
              <a:defRPr/>
            </a:lvl1pPr>
          </a:lstStyle>
          <a:p>
            <a:pPr>
              <a:defRPr/>
            </a:pPr>
            <a:endParaRPr lang="en-GB" altLang="en-US"/>
          </a:p>
          <a:p>
            <a:pPr>
              <a:defRPr/>
            </a:pPr>
            <a:endParaRPr lang="en-GB" altLang="en-US"/>
          </a:p>
        </p:txBody>
      </p:sp>
    </p:spTree>
    <p:extLst>
      <p:ext uri="{BB962C8B-B14F-4D97-AF65-F5344CB8AC3E}">
        <p14:creationId xmlns:p14="http://schemas.microsoft.com/office/powerpoint/2010/main" val="29827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47E839-1A71-DC43-B816-5639A8F604FD}"/>
              </a:ext>
            </a:extLst>
          </p:cNvPr>
          <p:cNvSpPr>
            <a:spLocks noGrp="1" noChangeArrowheads="1"/>
          </p:cNvSpPr>
          <p:nvPr>
            <p:ph type="title"/>
          </p:nvPr>
        </p:nvSpPr>
        <p:spPr bwMode="auto">
          <a:xfrm>
            <a:off x="611188" y="914400"/>
            <a:ext cx="7237412"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5D2A0661-DE35-184A-BB61-8FF0B7516991}"/>
              </a:ext>
            </a:extLst>
          </p:cNvPr>
          <p:cNvSpPr>
            <a:spLocks noGrp="1" noChangeArrowheads="1"/>
          </p:cNvSpPr>
          <p:nvPr>
            <p:ph type="body" idx="1"/>
          </p:nvPr>
        </p:nvSpPr>
        <p:spPr bwMode="auto">
          <a:xfrm>
            <a:off x="611188" y="2193925"/>
            <a:ext cx="8628062"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8" name="Rectangle 4">
            <a:extLst>
              <a:ext uri="{FF2B5EF4-FFF2-40B4-BE49-F238E27FC236}">
                <a16:creationId xmlns:a16="http://schemas.microsoft.com/office/drawing/2014/main" id="{67980347-C8F0-C64E-A5BC-A98F34973078}"/>
              </a:ext>
            </a:extLst>
          </p:cNvPr>
          <p:cNvSpPr>
            <a:spLocks noGrp="1" noChangeArrowheads="1"/>
          </p:cNvSpPr>
          <p:nvPr>
            <p:ph type="dt" sz="half" idx="2"/>
          </p:nvPr>
        </p:nvSpPr>
        <p:spPr bwMode="auto">
          <a:xfrm>
            <a:off x="611188"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defTabSz="1014413">
              <a:defRPr sz="1000">
                <a:solidFill>
                  <a:srgbClr val="003399"/>
                </a:solidFill>
              </a:defRPr>
            </a:lvl1pPr>
          </a:lstStyle>
          <a:p>
            <a:pPr>
              <a:defRPr/>
            </a:pPr>
            <a:endParaRPr lang="en-GB" altLang="en-US"/>
          </a:p>
        </p:txBody>
      </p:sp>
      <p:sp>
        <p:nvSpPr>
          <p:cNvPr id="1030" name="Rectangle 6">
            <a:extLst>
              <a:ext uri="{FF2B5EF4-FFF2-40B4-BE49-F238E27FC236}">
                <a16:creationId xmlns:a16="http://schemas.microsoft.com/office/drawing/2014/main" id="{955D0C47-5EF5-4043-8817-80A4CCA3F5FC}"/>
              </a:ext>
            </a:extLst>
          </p:cNvPr>
          <p:cNvSpPr>
            <a:spLocks noGrp="1" noChangeArrowheads="1"/>
          </p:cNvSpPr>
          <p:nvPr>
            <p:ph type="sldNum" sz="quarter" idx="4"/>
          </p:nvPr>
        </p:nvSpPr>
        <p:spPr bwMode="auto">
          <a:xfrm>
            <a:off x="7696200" y="7016750"/>
            <a:ext cx="2114550"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r" defTabSz="1014413">
              <a:defRPr sz="1000" smtClean="0">
                <a:solidFill>
                  <a:srgbClr val="003399"/>
                </a:solidFill>
              </a:defRPr>
            </a:lvl1pPr>
          </a:lstStyle>
          <a:p>
            <a:pPr>
              <a:defRPr/>
            </a:pPr>
            <a:fld id="{FA67903D-0A5E-3042-80BB-1036E3824743}" type="slidenum">
              <a:rPr lang="en-GB" altLang="en-US"/>
              <a:pPr>
                <a:defRPr/>
              </a:pPr>
              <a:t>‹#›</a:t>
            </a:fld>
            <a:endParaRPr lang="en-GB" altLang="en-US" sz="1600">
              <a:solidFill>
                <a:schemeClr val="tx1"/>
              </a:solidFill>
            </a:endParaRPr>
          </a:p>
        </p:txBody>
      </p:sp>
      <p:sp>
        <p:nvSpPr>
          <p:cNvPr id="2" name="Rectangle 7">
            <a:extLst>
              <a:ext uri="{FF2B5EF4-FFF2-40B4-BE49-F238E27FC236}">
                <a16:creationId xmlns:a16="http://schemas.microsoft.com/office/drawing/2014/main" id="{FBBF8585-7518-DA47-A4A6-E98840B5E4CE}"/>
              </a:ext>
            </a:extLst>
          </p:cNvPr>
          <p:cNvSpPr>
            <a:spLocks noChangeArrowheads="1"/>
          </p:cNvSpPr>
          <p:nvPr userDrawn="1"/>
        </p:nvSpPr>
        <p:spPr bwMode="auto">
          <a:xfrm>
            <a:off x="0" y="7312025"/>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031" name="Rectangle 8">
            <a:extLst>
              <a:ext uri="{FF2B5EF4-FFF2-40B4-BE49-F238E27FC236}">
                <a16:creationId xmlns:a16="http://schemas.microsoft.com/office/drawing/2014/main" id="{F74C0480-EEDA-BB4B-B622-DFAD3C5F19E9}"/>
              </a:ext>
            </a:extLst>
          </p:cNvPr>
          <p:cNvSpPr>
            <a:spLocks noChangeArrowheads="1"/>
          </p:cNvSpPr>
          <p:nvPr userDrawn="1"/>
        </p:nvSpPr>
        <p:spPr bwMode="auto">
          <a:xfrm>
            <a:off x="0" y="0"/>
            <a:ext cx="10152063" cy="280988"/>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036" name="Rectangle 12">
            <a:extLst>
              <a:ext uri="{FF2B5EF4-FFF2-40B4-BE49-F238E27FC236}">
                <a16:creationId xmlns:a16="http://schemas.microsoft.com/office/drawing/2014/main" id="{6E37B017-3833-F246-BE7D-CFA8C3868530}"/>
              </a:ext>
            </a:extLst>
          </p:cNvPr>
          <p:cNvSpPr>
            <a:spLocks noGrp="1" noChangeArrowheads="1"/>
          </p:cNvSpPr>
          <p:nvPr>
            <p:ph type="ftr" sz="quarter" idx="3"/>
          </p:nvPr>
        </p:nvSpPr>
        <p:spPr bwMode="auto">
          <a:xfrm>
            <a:off x="3505200" y="7016750"/>
            <a:ext cx="32146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ctr" defTabSz="1014413">
              <a:defRPr sz="1600"/>
            </a:lvl1pPr>
          </a:lstStyle>
          <a:p>
            <a:pPr>
              <a:defRPr/>
            </a:pPr>
            <a:endParaRPr lang="en-GB" altLang="en-US"/>
          </a:p>
          <a:p>
            <a:pPr>
              <a:defRPr/>
            </a:pPr>
            <a:endParaRPr lang="en-GB" altLang="en-US"/>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dt="0"/>
  <p:txStyles>
    <p:titleStyle>
      <a:lvl1pPr algn="l" defTabSz="1014413" rtl="0" eaLnBrk="0" fontAlgn="base" hangingPunct="0">
        <a:spcBef>
          <a:spcPct val="0"/>
        </a:spcBef>
        <a:spcAft>
          <a:spcPct val="0"/>
        </a:spcAft>
        <a:defRPr sz="3500" kern="1200">
          <a:solidFill>
            <a:srgbClr val="FF6600"/>
          </a:solidFill>
          <a:latin typeface="+mj-lt"/>
          <a:ea typeface="+mj-ea"/>
          <a:cs typeface="+mj-cs"/>
        </a:defRPr>
      </a:lvl1pPr>
      <a:lvl2pPr algn="l" defTabSz="1014413" rtl="0" eaLnBrk="0" fontAlgn="base" hangingPunct="0">
        <a:spcBef>
          <a:spcPct val="0"/>
        </a:spcBef>
        <a:spcAft>
          <a:spcPct val="0"/>
        </a:spcAft>
        <a:defRPr sz="3500">
          <a:solidFill>
            <a:srgbClr val="FF6600"/>
          </a:solidFill>
          <a:latin typeface="Times New Roman" panose="02020603050405020304" pitchFamily="18" charset="0"/>
        </a:defRPr>
      </a:lvl2pPr>
      <a:lvl3pPr algn="l" defTabSz="1014413" rtl="0" eaLnBrk="0" fontAlgn="base" hangingPunct="0">
        <a:spcBef>
          <a:spcPct val="0"/>
        </a:spcBef>
        <a:spcAft>
          <a:spcPct val="0"/>
        </a:spcAft>
        <a:defRPr sz="3500">
          <a:solidFill>
            <a:srgbClr val="FF6600"/>
          </a:solidFill>
          <a:latin typeface="Times New Roman" panose="02020603050405020304" pitchFamily="18" charset="0"/>
        </a:defRPr>
      </a:lvl3pPr>
      <a:lvl4pPr algn="l" defTabSz="1014413" rtl="0" eaLnBrk="0" fontAlgn="base" hangingPunct="0">
        <a:spcBef>
          <a:spcPct val="0"/>
        </a:spcBef>
        <a:spcAft>
          <a:spcPct val="0"/>
        </a:spcAft>
        <a:defRPr sz="3500">
          <a:solidFill>
            <a:srgbClr val="FF6600"/>
          </a:solidFill>
          <a:latin typeface="Times New Roman" panose="02020603050405020304" pitchFamily="18" charset="0"/>
        </a:defRPr>
      </a:lvl4pPr>
      <a:lvl5pPr algn="l" defTabSz="1014413" rtl="0" eaLnBrk="0" fontAlgn="base" hangingPunct="0">
        <a:spcBef>
          <a:spcPct val="0"/>
        </a:spcBef>
        <a:spcAft>
          <a:spcPct val="0"/>
        </a:spcAft>
        <a:defRPr sz="3500">
          <a:solidFill>
            <a:srgbClr val="FF6600"/>
          </a:solidFill>
          <a:latin typeface="Times New Roman" panose="02020603050405020304" pitchFamily="18" charset="0"/>
        </a:defRPr>
      </a:lvl5pPr>
      <a:lvl6pPr marL="457200" algn="l" defTabSz="1014413" rtl="0" fontAlgn="base">
        <a:spcBef>
          <a:spcPct val="0"/>
        </a:spcBef>
        <a:spcAft>
          <a:spcPct val="0"/>
        </a:spcAft>
        <a:defRPr sz="3500">
          <a:solidFill>
            <a:srgbClr val="FF6600"/>
          </a:solidFill>
          <a:latin typeface="Times New Roman" panose="02020603050405020304" pitchFamily="18" charset="0"/>
        </a:defRPr>
      </a:lvl6pPr>
      <a:lvl7pPr marL="914400" algn="l" defTabSz="1014413" rtl="0" fontAlgn="base">
        <a:spcBef>
          <a:spcPct val="0"/>
        </a:spcBef>
        <a:spcAft>
          <a:spcPct val="0"/>
        </a:spcAft>
        <a:defRPr sz="3500">
          <a:solidFill>
            <a:srgbClr val="FF6600"/>
          </a:solidFill>
          <a:latin typeface="Times New Roman" panose="02020603050405020304" pitchFamily="18" charset="0"/>
        </a:defRPr>
      </a:lvl7pPr>
      <a:lvl8pPr marL="1371600" algn="l" defTabSz="1014413" rtl="0" fontAlgn="base">
        <a:spcBef>
          <a:spcPct val="0"/>
        </a:spcBef>
        <a:spcAft>
          <a:spcPct val="0"/>
        </a:spcAft>
        <a:defRPr sz="3500">
          <a:solidFill>
            <a:srgbClr val="FF6600"/>
          </a:solidFill>
          <a:latin typeface="Times New Roman" panose="02020603050405020304" pitchFamily="18" charset="0"/>
        </a:defRPr>
      </a:lvl8pPr>
      <a:lvl9pPr marL="1828800" algn="l" defTabSz="1014413" rtl="0" fontAlgn="base">
        <a:spcBef>
          <a:spcPct val="0"/>
        </a:spcBef>
        <a:spcAft>
          <a:spcPct val="0"/>
        </a:spcAft>
        <a:defRPr sz="3500">
          <a:solidFill>
            <a:srgbClr val="FF6600"/>
          </a:solidFill>
          <a:latin typeface="Times New Roman" panose="02020603050405020304" pitchFamily="18" charset="0"/>
        </a:defRPr>
      </a:lvl9pPr>
    </p:titleStyle>
    <p:body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n.wiktionary.org/wiki/%CF%80%CE%BB%CE%B1%CE%BD%CE%AE%CF%84%CE%B7%CF%82#Ancient_Greek" TargetMode="Externa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jp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commons.wikimedia.org/wiki/File:Golden_Retriever_Hund_Dog.JPG" TargetMode="External"/><Relationship Id="rId11" Type="http://schemas.openxmlformats.org/officeDocument/2006/relationships/image" Target="../media/image30.png"/><Relationship Id="rId5" Type="http://schemas.openxmlformats.org/officeDocument/2006/relationships/image" Target="../media/image21.JPG"/><Relationship Id="rId10" Type="http://schemas.openxmlformats.org/officeDocument/2006/relationships/image" Target="../media/image29.png"/><Relationship Id="rId4" Type="http://schemas.openxmlformats.org/officeDocument/2006/relationships/hyperlink" Target="http://www.guidinginstincts.com/2011/05/optimal-nutrition-for-your-pet-cat.html" TargetMode="Externa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34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highability.org/95/clearly-bright-and-imaginative-and-autistic/"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datacamp.com/community/tutorials/tutorial-jupyter-notebook" TargetMode="External"/><Relationship Id="rId2" Type="http://schemas.openxmlformats.org/officeDocument/2006/relationships/hyperlink" Target="https://www.freecodecamp.org/news/what-is-git-and-how-to-use-it-c341b049ae61/" TargetMode="External"/><Relationship Id="rId1" Type="http://schemas.openxmlformats.org/officeDocument/2006/relationships/slideLayout" Target="../slideLayouts/slideLayout2.xml"/><Relationship Id="rId4" Type="http://schemas.openxmlformats.org/officeDocument/2006/relationships/hyperlink" Target="https://jakevdp.github.io/PythonDataScienceHandbook/04.14-visualization-with-seaborn.htm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users.isr.ist.utl.pt/~wurmd/Livros/school/Bishop%20-%20Pattern%20Recognition%20And%20Machine%20Learning%20-%20Springer%20%202006.pdf" TargetMode="External"/><Relationship Id="rId2" Type="http://schemas.openxmlformats.org/officeDocument/2006/relationships/hyperlink" Target="https://www.math.uwaterloo.ca/~hwolkowi/matrixcookbook.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Footer Placeholder 3">
            <a:extLst>
              <a:ext uri="{FF2B5EF4-FFF2-40B4-BE49-F238E27FC236}">
                <a16:creationId xmlns:a16="http://schemas.microsoft.com/office/drawing/2014/main" id="{779285BD-836A-5047-9FBC-03C777F07394}"/>
              </a:ext>
            </a:extLst>
          </p:cNvPr>
          <p:cNvSpPr>
            <a:spLocks noGrp="1"/>
          </p:cNvSpPr>
          <p:nvPr>
            <p:ph type="ftr" sz="quarter" idx="12"/>
          </p:nvPr>
        </p:nvSpPr>
        <p:spPr>
          <a:noFill/>
        </p:spPr>
        <p:txBody>
          <a:bodyPr/>
          <a:lstStyle>
            <a:lvl1pPr defTabSz="1014413">
              <a:defRPr sz="2400">
                <a:solidFill>
                  <a:schemeClr val="tx1"/>
                </a:solidFill>
                <a:latin typeface="Times" pitchFamily="2" charset="0"/>
              </a:defRPr>
            </a:lvl1pPr>
            <a:lvl2pPr marL="742950" indent="-285750" defTabSz="1014413">
              <a:defRPr sz="2400">
                <a:solidFill>
                  <a:schemeClr val="tx1"/>
                </a:solidFill>
                <a:latin typeface="Times" pitchFamily="2" charset="0"/>
              </a:defRPr>
            </a:lvl2pPr>
            <a:lvl3pPr marL="1143000" indent="-228600" defTabSz="1014413">
              <a:defRPr sz="2400">
                <a:solidFill>
                  <a:schemeClr val="tx1"/>
                </a:solidFill>
                <a:latin typeface="Times" pitchFamily="2" charset="0"/>
              </a:defRPr>
            </a:lvl3pPr>
            <a:lvl4pPr marL="1600200" indent="-228600" defTabSz="1014413">
              <a:defRPr sz="2400">
                <a:solidFill>
                  <a:schemeClr val="tx1"/>
                </a:solidFill>
                <a:latin typeface="Times" pitchFamily="2" charset="0"/>
              </a:defRPr>
            </a:lvl4pPr>
            <a:lvl5pPr marL="2057400" indent="-228600" defTabSz="1014413">
              <a:defRPr sz="2400">
                <a:solidFill>
                  <a:schemeClr val="tx1"/>
                </a:solidFill>
                <a:latin typeface="Times" pitchFamily="2" charset="0"/>
              </a:defRPr>
            </a:lvl5pPr>
            <a:lvl6pPr marL="2514600" indent="-228600" defTabSz="1014413" eaLnBrk="0" fontAlgn="base" hangingPunct="0">
              <a:spcBef>
                <a:spcPct val="0"/>
              </a:spcBef>
              <a:spcAft>
                <a:spcPct val="0"/>
              </a:spcAft>
              <a:defRPr sz="2400">
                <a:solidFill>
                  <a:schemeClr val="tx1"/>
                </a:solidFill>
                <a:latin typeface="Times" pitchFamily="2" charset="0"/>
              </a:defRPr>
            </a:lvl6pPr>
            <a:lvl7pPr marL="2971800" indent="-228600" defTabSz="1014413" eaLnBrk="0" fontAlgn="base" hangingPunct="0">
              <a:spcBef>
                <a:spcPct val="0"/>
              </a:spcBef>
              <a:spcAft>
                <a:spcPct val="0"/>
              </a:spcAft>
              <a:defRPr sz="2400">
                <a:solidFill>
                  <a:schemeClr val="tx1"/>
                </a:solidFill>
                <a:latin typeface="Times" pitchFamily="2" charset="0"/>
              </a:defRPr>
            </a:lvl7pPr>
            <a:lvl8pPr marL="3429000" indent="-228600" defTabSz="1014413" eaLnBrk="0" fontAlgn="base" hangingPunct="0">
              <a:spcBef>
                <a:spcPct val="0"/>
              </a:spcBef>
              <a:spcAft>
                <a:spcPct val="0"/>
              </a:spcAft>
              <a:defRPr sz="2400">
                <a:solidFill>
                  <a:schemeClr val="tx1"/>
                </a:solidFill>
                <a:latin typeface="Times" pitchFamily="2" charset="0"/>
              </a:defRPr>
            </a:lvl8pPr>
            <a:lvl9pPr marL="3886200" indent="-228600" defTabSz="1014413" eaLnBrk="0" fontAlgn="base" hangingPunct="0">
              <a:spcBef>
                <a:spcPct val="0"/>
              </a:spcBef>
              <a:spcAft>
                <a:spcPct val="0"/>
              </a:spcAft>
              <a:defRPr sz="2400">
                <a:solidFill>
                  <a:schemeClr val="tx1"/>
                </a:solidFill>
                <a:latin typeface="Times" pitchFamily="2" charset="0"/>
              </a:defRPr>
            </a:lvl9pPr>
          </a:lstStyle>
          <a:p>
            <a:endParaRPr lang="en-GB" altLang="en-US" sz="1600"/>
          </a:p>
          <a:p>
            <a:endParaRPr lang="en-GB" altLang="en-US" sz="1600"/>
          </a:p>
        </p:txBody>
      </p:sp>
      <p:sp>
        <p:nvSpPr>
          <p:cNvPr id="3074" name="Rectangle 17">
            <a:extLst>
              <a:ext uri="{FF2B5EF4-FFF2-40B4-BE49-F238E27FC236}">
                <a16:creationId xmlns:a16="http://schemas.microsoft.com/office/drawing/2014/main" id="{1392BD24-9D14-E74A-8D3B-5114388217AB}"/>
              </a:ext>
            </a:extLst>
          </p:cNvPr>
          <p:cNvSpPr>
            <a:spLocks noChangeArrowheads="1"/>
          </p:cNvSpPr>
          <p:nvPr/>
        </p:nvSpPr>
        <p:spPr bwMode="auto">
          <a:xfrm>
            <a:off x="0" y="0"/>
            <a:ext cx="10152063" cy="548640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3075" name="Text Box 18">
            <a:extLst>
              <a:ext uri="{FF2B5EF4-FFF2-40B4-BE49-F238E27FC236}">
                <a16:creationId xmlns:a16="http://schemas.microsoft.com/office/drawing/2014/main" id="{6177526B-ACB8-C841-8469-9ABF05E68075}"/>
              </a:ext>
            </a:extLst>
          </p:cNvPr>
          <p:cNvSpPr txBox="1">
            <a:spLocks noChangeArrowheads="1"/>
          </p:cNvSpPr>
          <p:nvPr/>
        </p:nvSpPr>
        <p:spPr bwMode="auto">
          <a:xfrm>
            <a:off x="792163" y="1447800"/>
            <a:ext cx="8580437"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spAutoFit/>
          </a:bodyP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algn="ctr" eaLnBrk="1" hangingPunct="1">
              <a:spcBef>
                <a:spcPct val="50000"/>
              </a:spcBef>
            </a:pPr>
            <a:r>
              <a:rPr lang="en-US" altLang="en-US" sz="4500" dirty="0">
                <a:solidFill>
                  <a:schemeClr val="bg1"/>
                </a:solidFill>
                <a:latin typeface="Times New Roman"/>
                <a:cs typeface="Times New Roman"/>
              </a:rPr>
              <a:t>Principles of Machine Learning</a:t>
            </a:r>
            <a:br>
              <a:rPr lang="en-US" altLang="en-US" sz="4500" dirty="0">
                <a:latin typeface="Times New Roman" panose="02020603050405020304" pitchFamily="18" charset="0"/>
              </a:rPr>
            </a:br>
            <a:r>
              <a:rPr lang="en-US" altLang="en-US" sz="2500" dirty="0">
                <a:solidFill>
                  <a:schemeClr val="bg1"/>
                </a:solidFill>
                <a:latin typeface="Times New Roman"/>
                <a:cs typeface="Times New Roman"/>
              </a:rPr>
              <a:t>DSA 5105 • Lecture 1</a:t>
            </a:r>
          </a:p>
          <a:p>
            <a:pPr algn="ctr">
              <a:spcBef>
                <a:spcPct val="50000"/>
              </a:spcBef>
            </a:pPr>
            <a:endParaRPr lang="en-GB" altLang="en-US" dirty="0">
              <a:solidFill>
                <a:srgbClr val="FFFFFF"/>
              </a:solidFill>
              <a:latin typeface="Times New Roman"/>
              <a:cs typeface="Times New Roman"/>
            </a:endParaRPr>
          </a:p>
          <a:p>
            <a:pPr algn="ctr">
              <a:spcBef>
                <a:spcPct val="50000"/>
              </a:spcBef>
            </a:pPr>
            <a:r>
              <a:rPr lang="en-GB" altLang="en-US" dirty="0">
                <a:solidFill>
                  <a:srgbClr val="FFFFFF"/>
                </a:solidFill>
                <a:latin typeface="Times New Roman"/>
                <a:cs typeface="Times New Roman"/>
              </a:rPr>
              <a:t>Soufiane Hayou</a:t>
            </a:r>
          </a:p>
          <a:p>
            <a:pPr algn="ctr" eaLnBrk="1" hangingPunct="1">
              <a:spcBef>
                <a:spcPct val="50000"/>
              </a:spcBef>
            </a:pPr>
            <a:r>
              <a:rPr lang="en-GB" altLang="en-US" dirty="0">
                <a:solidFill>
                  <a:schemeClr val="bg1"/>
                </a:solidFill>
                <a:latin typeface="Times New Roman" panose="02020603050405020304" pitchFamily="18" charset="0"/>
              </a:rPr>
              <a:t>Department of Mathematics</a:t>
            </a:r>
            <a:endParaRPr lang="en-US" altLang="en-US" sz="4500" dirty="0">
              <a:solidFill>
                <a:schemeClr val="bg1"/>
              </a:solidFill>
              <a:latin typeface="Times New Roman" panose="02020603050405020304" pitchFamily="18" charset="0"/>
            </a:endParaRPr>
          </a:p>
        </p:txBody>
      </p:sp>
      <p:sp>
        <p:nvSpPr>
          <p:cNvPr id="3076" name="Rectangle 19">
            <a:extLst>
              <a:ext uri="{FF2B5EF4-FFF2-40B4-BE49-F238E27FC236}">
                <a16:creationId xmlns:a16="http://schemas.microsoft.com/office/drawing/2014/main" id="{A246959F-575A-A248-9C5F-A1601BBAF58B}"/>
              </a:ext>
            </a:extLst>
          </p:cNvPr>
          <p:cNvSpPr>
            <a:spLocks noChangeArrowheads="1"/>
          </p:cNvSpPr>
          <p:nvPr/>
        </p:nvSpPr>
        <p:spPr bwMode="auto">
          <a:xfrm>
            <a:off x="0" y="7315200"/>
            <a:ext cx="10152063" cy="280988"/>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defRPr>
            </a:lvl1pPr>
            <a:lvl2pPr marL="742950" indent="-285750">
              <a:defRPr sz="2400">
                <a:solidFill>
                  <a:schemeClr val="tx1"/>
                </a:solidFill>
                <a:latin typeface="Times" pitchFamily="2" charset="0"/>
              </a:defRPr>
            </a:lvl2pPr>
            <a:lvl3pPr marL="1143000" indent="-228600">
              <a:defRPr sz="2400">
                <a:solidFill>
                  <a:schemeClr val="tx1"/>
                </a:solidFill>
                <a:latin typeface="Times" pitchFamily="2" charset="0"/>
              </a:defRPr>
            </a:lvl3pPr>
            <a:lvl4pPr marL="1600200" indent="-228600">
              <a:defRPr sz="2400">
                <a:solidFill>
                  <a:schemeClr val="tx1"/>
                </a:solidFill>
                <a:latin typeface="Times" pitchFamily="2" charset="0"/>
              </a:defRPr>
            </a:lvl4pPr>
            <a:lvl5pPr marL="2057400" indent="-22860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3077" name="Picture 20">
            <a:extLst>
              <a:ext uri="{FF2B5EF4-FFF2-40B4-BE49-F238E27FC236}">
                <a16:creationId xmlns:a16="http://schemas.microsoft.com/office/drawing/2014/main" id="{44E5F444-F1C5-E549-9793-75399ED5C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5751513"/>
            <a:ext cx="25765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1"/>
            <a:ext cx="10152062" cy="7599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67902" y="356363"/>
            <a:ext cx="9637038" cy="688346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C0CF0-1EFA-3249-AC32-CD98501A1FDF}"/>
              </a:ext>
            </a:extLst>
          </p:cNvPr>
          <p:cNvSpPr>
            <a:spLocks noGrp="1"/>
          </p:cNvSpPr>
          <p:nvPr>
            <p:ph type="title"/>
          </p:nvPr>
        </p:nvSpPr>
        <p:spPr>
          <a:xfrm>
            <a:off x="1269007" y="1243171"/>
            <a:ext cx="7614047" cy="3145736"/>
          </a:xfrm>
        </p:spPr>
        <p:txBody>
          <a:bodyPr vert="horz" lIns="91440" tIns="45720" rIns="91440" bIns="45720" rtlCol="0" anchor="b">
            <a:normAutofit/>
          </a:bodyPr>
          <a:lstStyle/>
          <a:p>
            <a:pPr algn="ctr" defTabSz="914400" eaLnBrk="1" hangingPunct="1">
              <a:lnSpc>
                <a:spcPct val="90000"/>
              </a:lnSpc>
            </a:pPr>
            <a:r>
              <a:rPr lang="en-US" sz="5600" dirty="0">
                <a:solidFill>
                  <a:schemeClr val="tx1"/>
                </a:solidFill>
              </a:rPr>
              <a:t>Common objection:</a:t>
            </a:r>
            <a:br>
              <a:rPr lang="en-US" sz="5600" dirty="0">
                <a:solidFill>
                  <a:schemeClr val="tx1"/>
                </a:solidFill>
              </a:rPr>
            </a:br>
            <a:r>
              <a:rPr lang="en-US" sz="5600" kern="1200" dirty="0">
                <a:solidFill>
                  <a:schemeClr val="tx1"/>
                </a:solidFill>
                <a:latin typeface="+mj-lt"/>
                <a:ea typeface="+mj-ea"/>
                <a:cs typeface="+mj-cs"/>
              </a:rPr>
              <a:t>Machine learning is not science!</a:t>
            </a: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33924" y="4551750"/>
            <a:ext cx="2284214"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DDD13D0-5E02-0042-BF13-79B1E8E8B701}"/>
              </a:ext>
            </a:extLst>
          </p:cNvPr>
          <p:cNvSpPr>
            <a:spLocks noGrp="1"/>
          </p:cNvSpPr>
          <p:nvPr>
            <p:ph type="ftr" sz="quarter" idx="12"/>
          </p:nvPr>
        </p:nvSpPr>
        <p:spPr>
          <a:xfrm>
            <a:off x="3362870" y="6822734"/>
            <a:ext cx="3426321" cy="404426"/>
          </a:xfrm>
        </p:spPr>
        <p:txBody>
          <a:bodyPr vert="horz" lIns="91440" tIns="45720" rIns="91440" bIns="45720" rtlCol="0" anchor="ctr">
            <a:normAutofit/>
          </a:bodyPr>
          <a:lstStyle/>
          <a:p>
            <a:pPr defTabSz="914400" eaLnBrk="1" hangingPunct="1">
              <a:spcAft>
                <a:spcPts val="600"/>
              </a:spcAft>
              <a:defRPr/>
            </a:pPr>
            <a:endParaRPr lang="en-US" altLang="en-US" sz="1200" kern="1200">
              <a:solidFill>
                <a:schemeClr val="tx1">
                  <a:tint val="75000"/>
                </a:schemeClr>
              </a:solidFill>
              <a:latin typeface="+mn-lt"/>
              <a:ea typeface="+mn-ea"/>
              <a:cs typeface="+mn-cs"/>
            </a:endParaRPr>
          </a:p>
          <a:p>
            <a:pPr defTabSz="914400" eaLnBrk="1" hangingPunct="1">
              <a:spcAft>
                <a:spcPts val="600"/>
              </a:spcAft>
              <a:defRPr/>
            </a:pPr>
            <a:endParaRPr lang="en-US" alt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8927501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9F61-A86C-41D0-92F3-D063ECFF367F}"/>
              </a:ext>
            </a:extLst>
          </p:cNvPr>
          <p:cNvSpPr>
            <a:spLocks noGrp="1"/>
          </p:cNvSpPr>
          <p:nvPr>
            <p:ph type="title"/>
          </p:nvPr>
        </p:nvSpPr>
        <p:spPr/>
        <p:txBody>
          <a:bodyPr/>
          <a:lstStyle/>
          <a:p>
            <a:r>
              <a:rPr lang="en-US" dirty="0"/>
              <a:t>Wanderers in the sky</a:t>
            </a:r>
            <a:endParaRPr lang="en-SG" dirty="0"/>
          </a:p>
        </p:txBody>
      </p:sp>
      <p:sp>
        <p:nvSpPr>
          <p:cNvPr id="4" name="Footer Placeholder 3">
            <a:extLst>
              <a:ext uri="{FF2B5EF4-FFF2-40B4-BE49-F238E27FC236}">
                <a16:creationId xmlns:a16="http://schemas.microsoft.com/office/drawing/2014/main" id="{5AAC4046-8559-4434-862D-EE56396C0D28}"/>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7" name="Content Placeholder 2">
            <a:extLst>
              <a:ext uri="{FF2B5EF4-FFF2-40B4-BE49-F238E27FC236}">
                <a16:creationId xmlns:a16="http://schemas.microsoft.com/office/drawing/2014/main" id="{BE585486-FAB2-4E61-93AD-0EA043EC8C0D}"/>
              </a:ext>
            </a:extLst>
          </p:cNvPr>
          <p:cNvSpPr txBox="1">
            <a:spLocks/>
          </p:cNvSpPr>
          <p:nvPr/>
        </p:nvSpPr>
        <p:spPr bwMode="auto">
          <a:xfrm>
            <a:off x="611188" y="2193925"/>
            <a:ext cx="8628062" cy="1299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Ancient astronomers observed that there are some “stars” that wander about in retrograde motion. The ancient Greeks named them </a:t>
            </a:r>
            <a:r>
              <a:rPr lang="el-GR" dirty="0">
                <a:hlinkClick r:id="rId6" tooltip="wikt:πλανήτης">
                  <a:extLst>
                    <a:ext uri="{A12FA001-AC4F-418D-AE19-62706E023703}">
                      <ahyp:hlinkClr xmlns:ahyp="http://schemas.microsoft.com/office/drawing/2018/hyperlinkcolor" val="tx"/>
                    </a:ext>
                  </a:extLst>
                </a:hlinkClick>
              </a:rPr>
              <a:t>πλανῆται</a:t>
            </a:r>
            <a:r>
              <a:rPr lang="en-SG" i="1" dirty="0"/>
              <a:t>, </a:t>
            </a:r>
            <a:r>
              <a:rPr lang="en-SG" b="0" dirty="0"/>
              <a:t>which means </a:t>
            </a:r>
            <a:r>
              <a:rPr lang="en-US" dirty="0"/>
              <a:t>wanderers. </a:t>
            </a:r>
          </a:p>
        </p:txBody>
      </p:sp>
      <p:sp>
        <p:nvSpPr>
          <p:cNvPr id="3" name="Rectangle 2">
            <a:extLst>
              <a:ext uri="{FF2B5EF4-FFF2-40B4-BE49-F238E27FC236}">
                <a16:creationId xmlns:a16="http://schemas.microsoft.com/office/drawing/2014/main" id="{D0B896A3-BE5A-A94A-9DAB-44D1FB214D12}"/>
              </a:ext>
            </a:extLst>
          </p:cNvPr>
          <p:cNvSpPr/>
          <p:nvPr/>
        </p:nvSpPr>
        <p:spPr>
          <a:xfrm>
            <a:off x="3414315" y="7023100"/>
            <a:ext cx="3396457" cy="276999"/>
          </a:xfrm>
          <a:prstGeom prst="rect">
            <a:avLst/>
          </a:prstGeom>
        </p:spPr>
        <p:txBody>
          <a:bodyPr wrap="square">
            <a:spAutoFit/>
          </a:bodyPr>
          <a:lstStyle/>
          <a:p>
            <a:pPr defTabSz="1014413">
              <a:spcBef>
                <a:spcPct val="20000"/>
              </a:spcBef>
            </a:pPr>
            <a:r>
              <a:rPr lang="en-US" sz="1200" dirty="0">
                <a:solidFill>
                  <a:srgbClr val="003399"/>
                </a:solidFill>
                <a:latin typeface="+mn-lt"/>
              </a:rPr>
              <a:t>https://</a:t>
            </a:r>
            <a:r>
              <a:rPr lang="en-US" sz="1200" dirty="0" err="1">
                <a:solidFill>
                  <a:srgbClr val="003399"/>
                </a:solidFill>
                <a:latin typeface="+mn-lt"/>
              </a:rPr>
              <a:t>www.youtube.com</a:t>
            </a:r>
            <a:r>
              <a:rPr lang="en-US" sz="1200" dirty="0">
                <a:solidFill>
                  <a:srgbClr val="003399"/>
                </a:solidFill>
                <a:latin typeface="+mn-lt"/>
              </a:rPr>
              <a:t>/</a:t>
            </a:r>
            <a:r>
              <a:rPr lang="en-US" sz="1200" dirty="0" err="1">
                <a:solidFill>
                  <a:srgbClr val="003399"/>
                </a:solidFill>
                <a:latin typeface="+mn-lt"/>
              </a:rPr>
              <a:t>watch?v</a:t>
            </a:r>
            <a:r>
              <a:rPr lang="en-US" sz="1200" dirty="0">
                <a:solidFill>
                  <a:srgbClr val="003399"/>
                </a:solidFill>
                <a:latin typeface="+mn-lt"/>
              </a:rPr>
              <a:t>=TK9ozJYELR8</a:t>
            </a:r>
          </a:p>
        </p:txBody>
      </p:sp>
      <p:pic>
        <p:nvPicPr>
          <p:cNvPr id="8" name="Online Media 7" descr="retrograde.mp4">
            <a:hlinkClick r:id="" action="ppaction://media"/>
            <a:extLst>
              <a:ext uri="{FF2B5EF4-FFF2-40B4-BE49-F238E27FC236}">
                <a16:creationId xmlns:a16="http://schemas.microsoft.com/office/drawing/2014/main" id="{53B34C32-72CE-6944-A87E-2DB9B7A1128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4031" y="3798094"/>
            <a:ext cx="4474799" cy="2516943"/>
          </a:xfrm>
          <a:prstGeom prst="rect">
            <a:avLst/>
          </a:prstGeom>
        </p:spPr>
      </p:pic>
      <p:pic>
        <p:nvPicPr>
          <p:cNvPr id="10" name="Online Media 9" descr="retrograde_explained_short.mp4">
            <a:hlinkClick r:id="" action="ppaction://media"/>
            <a:extLst>
              <a:ext uri="{FF2B5EF4-FFF2-40B4-BE49-F238E27FC236}">
                <a16:creationId xmlns:a16="http://schemas.microsoft.com/office/drawing/2014/main" id="{650CEB4B-237E-ED47-8C6A-C00E6A6945A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174198" y="3798094"/>
            <a:ext cx="4473833" cy="2516400"/>
          </a:xfrm>
          <a:prstGeom prst="rect">
            <a:avLst/>
          </a:prstGeom>
        </p:spPr>
      </p:pic>
    </p:spTree>
    <p:extLst>
      <p:ext uri="{BB962C8B-B14F-4D97-AF65-F5344CB8AC3E}">
        <p14:creationId xmlns:p14="http://schemas.microsoft.com/office/powerpoint/2010/main" val="379102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7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1" repeatCount="indefinite"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fullScrn="1">
              <p:cMediaNode vol="80000">
                <p:cTn id="17" repeatCount="indefinite"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41C3-5D1C-4441-9AD4-ADAD49DE0682}"/>
              </a:ext>
            </a:extLst>
          </p:cNvPr>
          <p:cNvSpPr>
            <a:spLocks noGrp="1"/>
          </p:cNvSpPr>
          <p:nvPr>
            <p:ph type="title"/>
          </p:nvPr>
        </p:nvSpPr>
        <p:spPr/>
        <p:txBody>
          <a:bodyPr/>
          <a:lstStyle/>
          <a:p>
            <a:r>
              <a:rPr lang="en-US" dirty="0"/>
              <a:t>Ptolemy’s model of planetary motion</a:t>
            </a:r>
            <a:endParaRPr lang="en-SG" dirty="0"/>
          </a:p>
        </p:txBody>
      </p:sp>
      <p:sp>
        <p:nvSpPr>
          <p:cNvPr id="3" name="Content Placeholder 2">
            <a:extLst>
              <a:ext uri="{FF2B5EF4-FFF2-40B4-BE49-F238E27FC236}">
                <a16:creationId xmlns:a16="http://schemas.microsoft.com/office/drawing/2014/main" id="{3C3F93A8-1CD2-4CA9-8950-7618C06846EE}"/>
              </a:ext>
            </a:extLst>
          </p:cNvPr>
          <p:cNvSpPr>
            <a:spLocks noGrp="1"/>
          </p:cNvSpPr>
          <p:nvPr>
            <p:ph idx="1"/>
          </p:nvPr>
        </p:nvSpPr>
        <p:spPr>
          <a:xfrm>
            <a:off x="611188" y="2193925"/>
            <a:ext cx="8628062" cy="994569"/>
          </a:xfrm>
        </p:spPr>
        <p:txBody>
          <a:bodyPr/>
          <a:lstStyle/>
          <a:p>
            <a:r>
              <a:rPr lang="en-US" b="0" dirty="0"/>
              <a:t>Ptolemy’s geocentric model (~100 AD) is perhaps one of astronomy’s first foray into data science</a:t>
            </a:r>
            <a:endParaRPr lang="en-SG" b="0" dirty="0"/>
          </a:p>
        </p:txBody>
      </p:sp>
      <p:sp>
        <p:nvSpPr>
          <p:cNvPr id="4" name="Footer Placeholder 3">
            <a:extLst>
              <a:ext uri="{FF2B5EF4-FFF2-40B4-BE49-F238E27FC236}">
                <a16:creationId xmlns:a16="http://schemas.microsoft.com/office/drawing/2014/main" id="{8B27E209-CDA5-44E5-BE65-A89C9B4B25EB}"/>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6" name="Picture 5">
            <a:extLst>
              <a:ext uri="{FF2B5EF4-FFF2-40B4-BE49-F238E27FC236}">
                <a16:creationId xmlns:a16="http://schemas.microsoft.com/office/drawing/2014/main" id="{089E571C-E529-47EC-8F6A-1D767158D354}"/>
              </a:ext>
            </a:extLst>
          </p:cNvPr>
          <p:cNvPicPr>
            <a:picLocks noChangeAspect="1"/>
          </p:cNvPicPr>
          <p:nvPr/>
        </p:nvPicPr>
        <p:blipFill>
          <a:blip r:embed="rId2"/>
          <a:stretch>
            <a:fillRect/>
          </a:stretch>
        </p:blipFill>
        <p:spPr>
          <a:xfrm>
            <a:off x="885031" y="3201194"/>
            <a:ext cx="2762250" cy="2857500"/>
          </a:xfrm>
          <a:prstGeom prst="rect">
            <a:avLst/>
          </a:prstGeom>
        </p:spPr>
      </p:pic>
      <p:pic>
        <p:nvPicPr>
          <p:cNvPr id="8" name="Picture 7">
            <a:extLst>
              <a:ext uri="{FF2B5EF4-FFF2-40B4-BE49-F238E27FC236}">
                <a16:creationId xmlns:a16="http://schemas.microsoft.com/office/drawing/2014/main" id="{2B65DB85-EC69-4FB7-A793-F2B077A7F34D}"/>
              </a:ext>
            </a:extLst>
          </p:cNvPr>
          <p:cNvPicPr>
            <a:picLocks noChangeAspect="1"/>
          </p:cNvPicPr>
          <p:nvPr/>
        </p:nvPicPr>
        <p:blipFill>
          <a:blip r:embed="rId3"/>
          <a:stretch>
            <a:fillRect/>
          </a:stretch>
        </p:blipFill>
        <p:spPr>
          <a:xfrm>
            <a:off x="6219031" y="3240892"/>
            <a:ext cx="2807042" cy="2768589"/>
          </a:xfrm>
          <a:prstGeom prst="rect">
            <a:avLst/>
          </a:prstGeom>
        </p:spPr>
      </p:pic>
      <p:sp>
        <p:nvSpPr>
          <p:cNvPr id="9" name="Arrow: Right 8">
            <a:extLst>
              <a:ext uri="{FF2B5EF4-FFF2-40B4-BE49-F238E27FC236}">
                <a16:creationId xmlns:a16="http://schemas.microsoft.com/office/drawing/2014/main" id="{52C8A14D-3911-45FB-8360-C1CDA1E88176}"/>
              </a:ext>
            </a:extLst>
          </p:cNvPr>
          <p:cNvSpPr/>
          <p:nvPr/>
        </p:nvSpPr>
        <p:spPr bwMode="auto">
          <a:xfrm>
            <a:off x="4085431" y="4407695"/>
            <a:ext cx="1828800" cy="45719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10" name="Rectangle 9">
            <a:extLst>
              <a:ext uri="{FF2B5EF4-FFF2-40B4-BE49-F238E27FC236}">
                <a16:creationId xmlns:a16="http://schemas.microsoft.com/office/drawing/2014/main" id="{E1BEF190-E8F7-4496-9E7D-F0E85ED6ED1D}"/>
              </a:ext>
            </a:extLst>
          </p:cNvPr>
          <p:cNvSpPr/>
          <p:nvPr/>
        </p:nvSpPr>
        <p:spPr>
          <a:xfrm>
            <a:off x="4024972" y="3906131"/>
            <a:ext cx="1800493" cy="477054"/>
          </a:xfrm>
          <a:prstGeom prst="rect">
            <a:avLst/>
          </a:prstGeom>
        </p:spPr>
        <p:txBody>
          <a:bodyPr wrap="none">
            <a:spAutoFit/>
          </a:bodyPr>
          <a:lstStyle/>
          <a:p>
            <a:r>
              <a:rPr lang="en-US" sz="2500" dirty="0">
                <a:solidFill>
                  <a:srgbClr val="003399"/>
                </a:solidFill>
                <a:latin typeface="+mn-lt"/>
              </a:rPr>
              <a:t>More circles</a:t>
            </a:r>
            <a:endParaRPr lang="en-SG" sz="2500" dirty="0">
              <a:solidFill>
                <a:srgbClr val="003399"/>
              </a:solidFill>
              <a:latin typeface="+mn-lt"/>
            </a:endParaRPr>
          </a:p>
        </p:txBody>
      </p:sp>
      <p:pic>
        <p:nvPicPr>
          <p:cNvPr id="1028" name="Picture 4" descr="Image result for PTOLEMY">
            <a:extLst>
              <a:ext uri="{FF2B5EF4-FFF2-40B4-BE49-F238E27FC236}">
                <a16:creationId xmlns:a16="http://schemas.microsoft.com/office/drawing/2014/main" id="{322CB7ED-2C8F-9845-90DD-F63CDC8F8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740" y="6116337"/>
            <a:ext cx="1570831" cy="9162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AE2146E-6747-744C-8C1E-2B7E3D3CEE26}"/>
              </a:ext>
            </a:extLst>
          </p:cNvPr>
          <p:cNvSpPr/>
          <p:nvPr/>
        </p:nvSpPr>
        <p:spPr>
          <a:xfrm>
            <a:off x="2790031" y="7026295"/>
            <a:ext cx="4572000" cy="276999"/>
          </a:xfrm>
          <a:prstGeom prst="rect">
            <a:avLst/>
          </a:prstGeom>
        </p:spPr>
        <p:txBody>
          <a:bodyPr wrap="square">
            <a:spAutoFit/>
          </a:bodyPr>
          <a:lstStyle/>
          <a:p>
            <a:r>
              <a:rPr lang="en-SG" sz="1200" i="1" dirty="0">
                <a:solidFill>
                  <a:srgbClr val="003399"/>
                </a:solidFill>
                <a:latin typeface="+mn-lt"/>
              </a:rPr>
              <a:t>https://</a:t>
            </a:r>
            <a:r>
              <a:rPr lang="en-SG" sz="1200" i="1" dirty="0" err="1">
                <a:solidFill>
                  <a:srgbClr val="003399"/>
                </a:solidFill>
                <a:latin typeface="+mn-lt"/>
              </a:rPr>
              <a:t>en.wikipedia.org</a:t>
            </a:r>
            <a:r>
              <a:rPr lang="en-SG" sz="1200" i="1" dirty="0">
                <a:solidFill>
                  <a:srgbClr val="003399"/>
                </a:solidFill>
                <a:latin typeface="+mn-lt"/>
              </a:rPr>
              <a:t>/wiki/</a:t>
            </a:r>
            <a:r>
              <a:rPr lang="en-SG" sz="1200" i="1" dirty="0" err="1">
                <a:solidFill>
                  <a:srgbClr val="003399"/>
                </a:solidFill>
                <a:latin typeface="+mn-lt"/>
              </a:rPr>
              <a:t>Geocentric_model#Ptolemaic_model</a:t>
            </a:r>
            <a:endParaRPr lang="en-SG" sz="1200" i="1" dirty="0">
              <a:solidFill>
                <a:srgbClr val="003399"/>
              </a:solidFill>
              <a:latin typeface="+mn-lt"/>
            </a:endParaRPr>
          </a:p>
        </p:txBody>
      </p:sp>
    </p:spTree>
    <p:extLst>
      <p:ext uri="{BB962C8B-B14F-4D97-AF65-F5344CB8AC3E}">
        <p14:creationId xmlns:p14="http://schemas.microsoft.com/office/powerpoint/2010/main" val="109700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9F61-A86C-41D0-92F3-D063ECFF367F}"/>
              </a:ext>
            </a:extLst>
          </p:cNvPr>
          <p:cNvSpPr>
            <a:spLocks noGrp="1"/>
          </p:cNvSpPr>
          <p:nvPr>
            <p:ph type="title"/>
          </p:nvPr>
        </p:nvSpPr>
        <p:spPr/>
        <p:txBody>
          <a:bodyPr/>
          <a:lstStyle/>
          <a:p>
            <a:r>
              <a:rPr lang="en-US" dirty="0"/>
              <a:t>Ptolemy’s model of planetary motion</a:t>
            </a:r>
            <a:endParaRPr lang="en-SG" dirty="0"/>
          </a:p>
        </p:txBody>
      </p:sp>
      <p:sp>
        <p:nvSpPr>
          <p:cNvPr id="4" name="Footer Placeholder 3">
            <a:extLst>
              <a:ext uri="{FF2B5EF4-FFF2-40B4-BE49-F238E27FC236}">
                <a16:creationId xmlns:a16="http://schemas.microsoft.com/office/drawing/2014/main" id="{5AAC4046-8559-4434-862D-EE56396C0D28}"/>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6" name="Online Media 5" descr="ptolemy_short.mp4">
            <a:hlinkClick r:id="" action="ppaction://media"/>
            <a:extLst>
              <a:ext uri="{FF2B5EF4-FFF2-40B4-BE49-F238E27FC236}">
                <a16:creationId xmlns:a16="http://schemas.microsoft.com/office/drawing/2014/main" id="{BC88E8C6-9E8B-8046-9E22-9136AEC66D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2788" y="2193925"/>
            <a:ext cx="8426450" cy="4740275"/>
          </a:xfrm>
        </p:spPr>
      </p:pic>
      <p:sp>
        <p:nvSpPr>
          <p:cNvPr id="8" name="Rectangle 7">
            <a:extLst>
              <a:ext uri="{FF2B5EF4-FFF2-40B4-BE49-F238E27FC236}">
                <a16:creationId xmlns:a16="http://schemas.microsoft.com/office/drawing/2014/main" id="{9C16378E-A9BE-C743-ACF2-878D046D2359}"/>
              </a:ext>
            </a:extLst>
          </p:cNvPr>
          <p:cNvSpPr/>
          <p:nvPr/>
        </p:nvSpPr>
        <p:spPr>
          <a:xfrm>
            <a:off x="2790031" y="7026295"/>
            <a:ext cx="4572000" cy="276999"/>
          </a:xfrm>
          <a:prstGeom prst="rect">
            <a:avLst/>
          </a:prstGeom>
        </p:spPr>
        <p:txBody>
          <a:bodyPr wrap="square">
            <a:spAutoFit/>
          </a:bodyPr>
          <a:lstStyle/>
          <a:p>
            <a:pPr algn="ctr" defTabSz="1014413">
              <a:spcBef>
                <a:spcPct val="20000"/>
              </a:spcBef>
            </a:pPr>
            <a:r>
              <a:rPr lang="en-US" sz="1200" dirty="0">
                <a:solidFill>
                  <a:srgbClr val="003399"/>
                </a:solidFill>
              </a:rPr>
              <a:t>https://</a:t>
            </a:r>
            <a:r>
              <a:rPr lang="en-US" sz="1200" dirty="0" err="1">
                <a:solidFill>
                  <a:srgbClr val="003399"/>
                </a:solidFill>
              </a:rPr>
              <a:t>www.youtube.com</a:t>
            </a:r>
            <a:r>
              <a:rPr lang="en-US" sz="1200" dirty="0">
                <a:solidFill>
                  <a:srgbClr val="003399"/>
                </a:solidFill>
              </a:rPr>
              <a:t>/</a:t>
            </a:r>
            <a:r>
              <a:rPr lang="en-US" sz="1200" dirty="0" err="1">
                <a:solidFill>
                  <a:srgbClr val="003399"/>
                </a:solidFill>
              </a:rPr>
              <a:t>watch?v</a:t>
            </a:r>
            <a:r>
              <a:rPr lang="en-US" sz="1200" dirty="0">
                <a:solidFill>
                  <a:srgbClr val="003399"/>
                </a:solidFill>
              </a:rPr>
              <a:t>=EpSy0Lkm3zM</a:t>
            </a:r>
          </a:p>
        </p:txBody>
      </p:sp>
    </p:spTree>
    <p:extLst>
      <p:ext uri="{BB962C8B-B14F-4D97-AF65-F5344CB8AC3E}">
        <p14:creationId xmlns:p14="http://schemas.microsoft.com/office/powerpoint/2010/main" val="292123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5C43-A66C-4934-8D0A-19CA4727D53B}"/>
              </a:ext>
            </a:extLst>
          </p:cNvPr>
          <p:cNvSpPr>
            <a:spLocks noGrp="1"/>
          </p:cNvSpPr>
          <p:nvPr>
            <p:ph type="title"/>
          </p:nvPr>
        </p:nvSpPr>
        <p:spPr/>
        <p:txBody>
          <a:bodyPr/>
          <a:lstStyle/>
          <a:p>
            <a:r>
              <a:rPr lang="en-US" sz="2800" dirty="0"/>
              <a:t>Machine learning and the scientific method</a:t>
            </a:r>
            <a:endParaRPr lang="en-SG" sz="2800" dirty="0"/>
          </a:p>
        </p:txBody>
      </p:sp>
      <p:sp>
        <p:nvSpPr>
          <p:cNvPr id="4" name="Footer Placeholder 3">
            <a:extLst>
              <a:ext uri="{FF2B5EF4-FFF2-40B4-BE49-F238E27FC236}">
                <a16:creationId xmlns:a16="http://schemas.microsoft.com/office/drawing/2014/main" id="{F5C0444A-65A2-489D-A495-D6141FC545CE}"/>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6" name="Picture 5" descr="A close up of text on a white background&#10;&#10;Description automatically generated">
            <a:extLst>
              <a:ext uri="{FF2B5EF4-FFF2-40B4-BE49-F238E27FC236}">
                <a16:creationId xmlns:a16="http://schemas.microsoft.com/office/drawing/2014/main" id="{5AF57CCB-2302-48F8-95AB-9C92E1F955DE}"/>
              </a:ext>
            </a:extLst>
          </p:cNvPr>
          <p:cNvPicPr>
            <a:picLocks noChangeAspect="1"/>
          </p:cNvPicPr>
          <p:nvPr/>
        </p:nvPicPr>
        <p:blipFill>
          <a:blip r:embed="rId2"/>
          <a:stretch>
            <a:fillRect/>
          </a:stretch>
        </p:blipFill>
        <p:spPr>
          <a:xfrm>
            <a:off x="2410619" y="2890044"/>
            <a:ext cx="5029200" cy="2929094"/>
          </a:xfrm>
          <a:prstGeom prst="rect">
            <a:avLst/>
          </a:prstGeom>
        </p:spPr>
      </p:pic>
      <p:sp>
        <p:nvSpPr>
          <p:cNvPr id="7" name="Rectangle 6">
            <a:extLst>
              <a:ext uri="{FF2B5EF4-FFF2-40B4-BE49-F238E27FC236}">
                <a16:creationId xmlns:a16="http://schemas.microsoft.com/office/drawing/2014/main" id="{2C6C4859-E668-4BAA-B8DD-3E72F26EE91D}"/>
              </a:ext>
            </a:extLst>
          </p:cNvPr>
          <p:cNvSpPr/>
          <p:nvPr/>
        </p:nvSpPr>
        <p:spPr>
          <a:xfrm>
            <a:off x="2639219" y="7016750"/>
            <a:ext cx="4572000" cy="276999"/>
          </a:xfrm>
          <a:prstGeom prst="rect">
            <a:avLst/>
          </a:prstGeom>
        </p:spPr>
        <p:txBody>
          <a:bodyPr wrap="square">
            <a:spAutoFit/>
          </a:bodyPr>
          <a:lstStyle/>
          <a:p>
            <a:r>
              <a:rPr lang="en-SG" sz="1200" i="1" dirty="0">
                <a:solidFill>
                  <a:srgbClr val="003399"/>
                </a:solidFill>
                <a:latin typeface="+mn-lt"/>
              </a:rPr>
              <a:t>https://www.worldatlas.com/articles/what-is-the-scientific-method.html</a:t>
            </a:r>
          </a:p>
        </p:txBody>
      </p:sp>
      <p:sp>
        <p:nvSpPr>
          <p:cNvPr id="8" name="Rounded Rectangle 7">
            <a:extLst>
              <a:ext uri="{FF2B5EF4-FFF2-40B4-BE49-F238E27FC236}">
                <a16:creationId xmlns:a16="http://schemas.microsoft.com/office/drawing/2014/main" id="{A7006AFD-0C3F-C145-BCA2-5B232E492BE3}"/>
              </a:ext>
            </a:extLst>
          </p:cNvPr>
          <p:cNvSpPr/>
          <p:nvPr/>
        </p:nvSpPr>
        <p:spPr bwMode="auto">
          <a:xfrm>
            <a:off x="5152231" y="3601420"/>
            <a:ext cx="1371600" cy="2133600"/>
          </a:xfrm>
          <a:prstGeom prst="roundRect">
            <a:avLst/>
          </a:prstGeom>
          <a:noFill/>
          <a:ln w="22225"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Rounded Rectangle 8">
            <a:extLst>
              <a:ext uri="{FF2B5EF4-FFF2-40B4-BE49-F238E27FC236}">
                <a16:creationId xmlns:a16="http://schemas.microsoft.com/office/drawing/2014/main" id="{D09BEBA8-1CF7-8D42-9D37-BEA9AB3DC3D5}"/>
              </a:ext>
            </a:extLst>
          </p:cNvPr>
          <p:cNvSpPr/>
          <p:nvPr/>
        </p:nvSpPr>
        <p:spPr bwMode="auto">
          <a:xfrm>
            <a:off x="2974611" y="2807494"/>
            <a:ext cx="1295400" cy="2133600"/>
          </a:xfrm>
          <a:prstGeom prst="roundRect">
            <a:avLst/>
          </a:prstGeom>
          <a:noFill/>
          <a:ln w="22225" cap="flat" cmpd="sng" algn="ctr">
            <a:solidFill>
              <a:srgbClr val="FF01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FF0100"/>
              </a:solidFill>
              <a:effectLst/>
              <a:latin typeface="Times" pitchFamily="2" charset="0"/>
            </a:endParaRPr>
          </a:p>
        </p:txBody>
      </p:sp>
      <p:sp>
        <p:nvSpPr>
          <p:cNvPr id="10" name="Rounded Rectangle 9">
            <a:extLst>
              <a:ext uri="{FF2B5EF4-FFF2-40B4-BE49-F238E27FC236}">
                <a16:creationId xmlns:a16="http://schemas.microsoft.com/office/drawing/2014/main" id="{33171C59-C20E-4E47-B739-CBEE7B2A519E}"/>
              </a:ext>
            </a:extLst>
          </p:cNvPr>
          <p:cNvSpPr/>
          <p:nvPr/>
        </p:nvSpPr>
        <p:spPr bwMode="auto">
          <a:xfrm>
            <a:off x="3094831" y="5046572"/>
            <a:ext cx="1468405" cy="785266"/>
          </a:xfrm>
          <a:prstGeom prst="roundRect">
            <a:avLst/>
          </a:prstGeom>
          <a:noFill/>
          <a:ln w="222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1" name="Rounded Rectangle 10">
            <a:extLst>
              <a:ext uri="{FF2B5EF4-FFF2-40B4-BE49-F238E27FC236}">
                <a16:creationId xmlns:a16="http://schemas.microsoft.com/office/drawing/2014/main" id="{62F9DA9E-3485-EB4A-90B4-2FBEC449B071}"/>
              </a:ext>
            </a:extLst>
          </p:cNvPr>
          <p:cNvSpPr/>
          <p:nvPr/>
        </p:nvSpPr>
        <p:spPr bwMode="auto">
          <a:xfrm>
            <a:off x="5528682" y="2907282"/>
            <a:ext cx="1371601" cy="842366"/>
          </a:xfrm>
          <a:prstGeom prst="roundRect">
            <a:avLst/>
          </a:prstGeom>
          <a:noFill/>
          <a:ln w="22225"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2" name="TextBox 11">
            <a:extLst>
              <a:ext uri="{FF2B5EF4-FFF2-40B4-BE49-F238E27FC236}">
                <a16:creationId xmlns:a16="http://schemas.microsoft.com/office/drawing/2014/main" id="{7586C7C7-32DD-0940-8BB8-FF2A2D799760}"/>
              </a:ext>
            </a:extLst>
          </p:cNvPr>
          <p:cNvSpPr txBox="1"/>
          <p:nvPr/>
        </p:nvSpPr>
        <p:spPr>
          <a:xfrm>
            <a:off x="6988539" y="3045796"/>
            <a:ext cx="1668892" cy="338554"/>
          </a:xfrm>
          <a:prstGeom prst="rect">
            <a:avLst/>
          </a:prstGeom>
          <a:noFill/>
        </p:spPr>
        <p:txBody>
          <a:bodyPr wrap="square" rtlCol="0">
            <a:spAutoFit/>
          </a:bodyPr>
          <a:lstStyle/>
          <a:p>
            <a:r>
              <a:rPr lang="en-US" sz="1600" dirty="0">
                <a:solidFill>
                  <a:srgbClr val="808080"/>
                </a:solidFill>
              </a:rPr>
              <a:t>Machine learning</a:t>
            </a:r>
          </a:p>
        </p:txBody>
      </p:sp>
      <p:sp>
        <p:nvSpPr>
          <p:cNvPr id="13" name="TextBox 12">
            <a:extLst>
              <a:ext uri="{FF2B5EF4-FFF2-40B4-BE49-F238E27FC236}">
                <a16:creationId xmlns:a16="http://schemas.microsoft.com/office/drawing/2014/main" id="{DDCDE43F-FB28-0448-9A64-5CB53833F475}"/>
              </a:ext>
            </a:extLst>
          </p:cNvPr>
          <p:cNvSpPr txBox="1"/>
          <p:nvPr/>
        </p:nvSpPr>
        <p:spPr>
          <a:xfrm>
            <a:off x="1701404" y="3705017"/>
            <a:ext cx="1221977" cy="584775"/>
          </a:xfrm>
          <a:prstGeom prst="rect">
            <a:avLst/>
          </a:prstGeom>
          <a:noFill/>
        </p:spPr>
        <p:txBody>
          <a:bodyPr wrap="square" rtlCol="0">
            <a:spAutoFit/>
          </a:bodyPr>
          <a:lstStyle/>
          <a:p>
            <a:r>
              <a:rPr lang="en-US" sz="1600" dirty="0">
                <a:solidFill>
                  <a:srgbClr val="FF0000"/>
                </a:solidFill>
              </a:rPr>
              <a:t>Automation</a:t>
            </a:r>
          </a:p>
          <a:p>
            <a:r>
              <a:rPr lang="en-US" sz="1600" dirty="0">
                <a:solidFill>
                  <a:srgbClr val="FF0000"/>
                </a:solidFill>
              </a:rPr>
              <a:t>Computers</a:t>
            </a:r>
          </a:p>
        </p:txBody>
      </p:sp>
      <p:sp>
        <p:nvSpPr>
          <p:cNvPr id="15" name="TextBox 14">
            <a:extLst>
              <a:ext uri="{FF2B5EF4-FFF2-40B4-BE49-F238E27FC236}">
                <a16:creationId xmlns:a16="http://schemas.microsoft.com/office/drawing/2014/main" id="{8ACDF030-F25C-D747-8E45-A3694913423A}"/>
              </a:ext>
            </a:extLst>
          </p:cNvPr>
          <p:cNvSpPr txBox="1"/>
          <p:nvPr/>
        </p:nvSpPr>
        <p:spPr>
          <a:xfrm>
            <a:off x="6523831" y="4458467"/>
            <a:ext cx="1668892" cy="338554"/>
          </a:xfrm>
          <a:prstGeom prst="rect">
            <a:avLst/>
          </a:prstGeom>
          <a:noFill/>
        </p:spPr>
        <p:txBody>
          <a:bodyPr wrap="square" rtlCol="0">
            <a:spAutoFit/>
          </a:bodyPr>
          <a:lstStyle/>
          <a:p>
            <a:r>
              <a:rPr lang="en-US" sz="1600" dirty="0">
                <a:solidFill>
                  <a:srgbClr val="333299"/>
                </a:solidFill>
              </a:rPr>
              <a:t>Often from data</a:t>
            </a:r>
          </a:p>
        </p:txBody>
      </p:sp>
    </p:spTree>
    <p:extLst>
      <p:ext uri="{BB962C8B-B14F-4D97-AF65-F5344CB8AC3E}">
        <p14:creationId xmlns:p14="http://schemas.microsoft.com/office/powerpoint/2010/main" val="118984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11"/>
                                        </p:tgtEl>
                                      </p:cBhvr>
                                      <p:by x="800000" y="8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1" grpId="1" animBg="1"/>
      <p:bldP spid="12" grpId="0"/>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Footer Placeholder 5">
            <a:extLst>
              <a:ext uri="{FF2B5EF4-FFF2-40B4-BE49-F238E27FC236}">
                <a16:creationId xmlns:a16="http://schemas.microsoft.com/office/drawing/2014/main" id="{C2190634-9A8E-BD48-96B5-1D2BDF3B253C}"/>
              </a:ext>
            </a:extLst>
          </p:cNvPr>
          <p:cNvSpPr>
            <a:spLocks noGrp="1"/>
          </p:cNvSpPr>
          <p:nvPr>
            <p:ph type="ftr" sz="quarter" idx="12"/>
          </p:nvPr>
        </p:nvSpPr>
        <p:spPr>
          <a:noFill/>
        </p:spPr>
        <p:txBody>
          <a:bodyPr/>
          <a:lstStyle>
            <a:lvl1pPr defTabSz="1014413">
              <a:defRPr sz="2400">
                <a:solidFill>
                  <a:schemeClr val="tx1"/>
                </a:solidFill>
                <a:latin typeface="Times" pitchFamily="2" charset="0"/>
              </a:defRPr>
            </a:lvl1pPr>
            <a:lvl2pPr marL="742950" indent="-285750" defTabSz="1014413">
              <a:defRPr sz="2400">
                <a:solidFill>
                  <a:schemeClr val="tx1"/>
                </a:solidFill>
                <a:latin typeface="Times" pitchFamily="2" charset="0"/>
              </a:defRPr>
            </a:lvl2pPr>
            <a:lvl3pPr marL="1143000" indent="-228600" defTabSz="1014413">
              <a:defRPr sz="2400">
                <a:solidFill>
                  <a:schemeClr val="tx1"/>
                </a:solidFill>
                <a:latin typeface="Times" pitchFamily="2" charset="0"/>
              </a:defRPr>
            </a:lvl3pPr>
            <a:lvl4pPr marL="1600200" indent="-228600" defTabSz="1014413">
              <a:defRPr sz="2400">
                <a:solidFill>
                  <a:schemeClr val="tx1"/>
                </a:solidFill>
                <a:latin typeface="Times" pitchFamily="2" charset="0"/>
              </a:defRPr>
            </a:lvl4pPr>
            <a:lvl5pPr marL="2057400" indent="-228600" defTabSz="1014413">
              <a:defRPr sz="2400">
                <a:solidFill>
                  <a:schemeClr val="tx1"/>
                </a:solidFill>
                <a:latin typeface="Times" pitchFamily="2" charset="0"/>
              </a:defRPr>
            </a:lvl5pPr>
            <a:lvl6pPr marL="2514600" indent="-228600" defTabSz="1014413" eaLnBrk="0" fontAlgn="base" hangingPunct="0">
              <a:spcBef>
                <a:spcPct val="0"/>
              </a:spcBef>
              <a:spcAft>
                <a:spcPct val="0"/>
              </a:spcAft>
              <a:defRPr sz="2400">
                <a:solidFill>
                  <a:schemeClr val="tx1"/>
                </a:solidFill>
                <a:latin typeface="Times" pitchFamily="2" charset="0"/>
              </a:defRPr>
            </a:lvl6pPr>
            <a:lvl7pPr marL="2971800" indent="-228600" defTabSz="1014413" eaLnBrk="0" fontAlgn="base" hangingPunct="0">
              <a:spcBef>
                <a:spcPct val="0"/>
              </a:spcBef>
              <a:spcAft>
                <a:spcPct val="0"/>
              </a:spcAft>
              <a:defRPr sz="2400">
                <a:solidFill>
                  <a:schemeClr val="tx1"/>
                </a:solidFill>
                <a:latin typeface="Times" pitchFamily="2" charset="0"/>
              </a:defRPr>
            </a:lvl7pPr>
            <a:lvl8pPr marL="3429000" indent="-228600" defTabSz="1014413" eaLnBrk="0" fontAlgn="base" hangingPunct="0">
              <a:spcBef>
                <a:spcPct val="0"/>
              </a:spcBef>
              <a:spcAft>
                <a:spcPct val="0"/>
              </a:spcAft>
              <a:defRPr sz="2400">
                <a:solidFill>
                  <a:schemeClr val="tx1"/>
                </a:solidFill>
                <a:latin typeface="Times" pitchFamily="2" charset="0"/>
              </a:defRPr>
            </a:lvl8pPr>
            <a:lvl9pPr marL="3886200" indent="-228600" defTabSz="1014413" eaLnBrk="0" fontAlgn="base" hangingPunct="0">
              <a:spcBef>
                <a:spcPct val="0"/>
              </a:spcBef>
              <a:spcAft>
                <a:spcPct val="0"/>
              </a:spcAft>
              <a:defRPr sz="2400">
                <a:solidFill>
                  <a:schemeClr val="tx1"/>
                </a:solidFill>
                <a:latin typeface="Times" pitchFamily="2" charset="0"/>
              </a:defRPr>
            </a:lvl9pPr>
          </a:lstStyle>
          <a:p>
            <a:endParaRPr lang="en-GB" altLang="en-US" sz="1600"/>
          </a:p>
          <a:p>
            <a:endParaRPr lang="en-GB" altLang="en-US" sz="1600"/>
          </a:p>
        </p:txBody>
      </p:sp>
      <p:sp>
        <p:nvSpPr>
          <p:cNvPr id="3" name="Content Placeholder 2">
            <a:extLst>
              <a:ext uri="{FF2B5EF4-FFF2-40B4-BE49-F238E27FC236}">
                <a16:creationId xmlns:a16="http://schemas.microsoft.com/office/drawing/2014/main" id="{04969B2F-EE07-9740-BB83-989B7EC06023}"/>
              </a:ext>
            </a:extLst>
          </p:cNvPr>
          <p:cNvSpPr>
            <a:spLocks noGrp="1"/>
          </p:cNvSpPr>
          <p:nvPr>
            <p:ph idx="1"/>
          </p:nvPr>
        </p:nvSpPr>
        <p:spPr/>
        <p:txBody>
          <a:bodyPr/>
          <a:lstStyle/>
          <a:p>
            <a:pPr marL="342900" indent="-342900">
              <a:buFont typeface="Arial" panose="020B0604020202020204" pitchFamily="34" charset="0"/>
              <a:buChar char="•"/>
            </a:pPr>
            <a:r>
              <a:rPr lang="en-US" dirty="0"/>
              <a:t>Supervised learning</a:t>
            </a:r>
          </a:p>
          <a:p>
            <a:pPr marL="717550" lvl="1" indent="-342900">
              <a:buFont typeface="Arial" panose="020B0604020202020204" pitchFamily="34" charset="0"/>
              <a:buChar char="•"/>
            </a:pPr>
            <a:r>
              <a:rPr lang="en-SG" dirty="0"/>
              <a:t>Linear and nonlinear models</a:t>
            </a:r>
          </a:p>
          <a:p>
            <a:pPr marL="717550" lvl="1" indent="-342900">
              <a:buFont typeface="Arial" panose="020B0604020202020204" pitchFamily="34" charset="0"/>
              <a:buChar char="•"/>
            </a:pPr>
            <a:r>
              <a:rPr lang="en-SG" dirty="0"/>
              <a:t>Basic learning and approximation theory</a:t>
            </a:r>
          </a:p>
          <a:p>
            <a:pPr marL="717550" lvl="1" indent="-342900">
              <a:buFont typeface="Arial" panose="020B0604020202020204" pitchFamily="34" charset="0"/>
              <a:buChar char="•"/>
            </a:pPr>
            <a:r>
              <a:rPr lang="en-SG" dirty="0"/>
              <a:t>Learning/optimization algorithms</a:t>
            </a:r>
          </a:p>
          <a:p>
            <a:pPr marL="342900" indent="-342900">
              <a:buFont typeface="Arial" panose="020B0604020202020204" pitchFamily="34" charset="0"/>
              <a:buChar char="•"/>
            </a:pPr>
            <a:r>
              <a:rPr lang="en-US" dirty="0"/>
              <a:t>Unsupervised learning</a:t>
            </a:r>
          </a:p>
          <a:p>
            <a:pPr marL="717550" lvl="1" indent="-342900">
              <a:buFont typeface="Arial" panose="020B0604020202020204" pitchFamily="34" charset="0"/>
              <a:buChar char="•"/>
            </a:pPr>
            <a:r>
              <a:rPr lang="en-US" dirty="0"/>
              <a:t>Dimensional reduction, clustering and generative models</a:t>
            </a:r>
          </a:p>
          <a:p>
            <a:pPr marL="342900" indent="-342900">
              <a:buFont typeface="Arial" panose="020B0604020202020204" pitchFamily="34" charset="0"/>
              <a:buChar char="•"/>
            </a:pPr>
            <a:r>
              <a:rPr lang="en-US" dirty="0"/>
              <a:t>Reinforcement learning</a:t>
            </a:r>
          </a:p>
          <a:p>
            <a:pPr marL="717550" lvl="1" indent="-342900">
              <a:buFont typeface="Arial" panose="020B0604020202020204" pitchFamily="34" charset="0"/>
              <a:buChar char="•"/>
            </a:pPr>
            <a:r>
              <a:rPr lang="en-US" dirty="0"/>
              <a:t>Markov decision processes, reinforcement learning algorithms</a:t>
            </a:r>
          </a:p>
          <a:p>
            <a:endParaRPr lang="en-US" dirty="0">
              <a:cs typeface="Times New Roman"/>
            </a:endParaRPr>
          </a:p>
        </p:txBody>
      </p:sp>
      <p:sp>
        <p:nvSpPr>
          <p:cNvPr id="9" name="Rectangle 2">
            <a:extLst>
              <a:ext uri="{FF2B5EF4-FFF2-40B4-BE49-F238E27FC236}">
                <a16:creationId xmlns:a16="http://schemas.microsoft.com/office/drawing/2014/main" id="{DBE14770-CB4D-5548-A0D1-ED23760C7C2D}"/>
              </a:ext>
            </a:extLst>
          </p:cNvPr>
          <p:cNvSpPr>
            <a:spLocks noGrp="1" noChangeArrowheads="1"/>
          </p:cNvSpPr>
          <p:nvPr>
            <p:ph type="title"/>
          </p:nvPr>
        </p:nvSpPr>
        <p:spPr>
          <a:xfrm>
            <a:off x="611188" y="914400"/>
            <a:ext cx="7237412" cy="1266825"/>
          </a:xfrm>
        </p:spPr>
        <p:txBody>
          <a:bodyPr/>
          <a:lstStyle/>
          <a:p>
            <a:pPr eaLnBrk="1" hangingPunct="1"/>
            <a:r>
              <a:rPr lang="en-GB" altLang="en-US" dirty="0"/>
              <a:t>Topics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38A2C-503C-43F3-B313-4C838AF4670A}"/>
              </a:ext>
            </a:extLst>
          </p:cNvPr>
          <p:cNvSpPr>
            <a:spLocks noGrp="1"/>
          </p:cNvSpPr>
          <p:nvPr>
            <p:ph idx="1"/>
          </p:nvPr>
        </p:nvSpPr>
        <p:spPr>
          <a:xfrm>
            <a:off x="611188" y="750095"/>
            <a:ext cx="8628062" cy="6184106"/>
          </a:xfrm>
        </p:spPr>
        <p:txBody>
          <a:bodyPr/>
          <a:lstStyle/>
          <a:p>
            <a:r>
              <a:rPr lang="en-US" dirty="0"/>
              <a:t>What this class is</a:t>
            </a:r>
          </a:p>
          <a:p>
            <a:pPr marL="717550" lvl="1" indent="-342900">
              <a:buFont typeface="Arial" panose="020B0604020202020204" pitchFamily="34" charset="0"/>
              <a:buChar char="•"/>
            </a:pPr>
            <a:r>
              <a:rPr lang="en-US" dirty="0"/>
              <a:t>A (hopefully) gentle introduction to the exciting world of machine learning</a:t>
            </a:r>
          </a:p>
          <a:p>
            <a:pPr marL="717550" lvl="1" indent="-342900">
              <a:buFont typeface="Arial" panose="020B0604020202020204" pitchFamily="34" charset="0"/>
              <a:buChar char="•"/>
            </a:pPr>
            <a:r>
              <a:rPr lang="en-US" dirty="0"/>
              <a:t>A holistic view of the modern interplay of machine learning with mathematics, statistics, computer science, physical sciences and engineering</a:t>
            </a:r>
            <a:br>
              <a:rPr lang="en-US" dirty="0"/>
            </a:br>
            <a:endParaRPr lang="en-US" dirty="0"/>
          </a:p>
          <a:p>
            <a:r>
              <a:rPr lang="en-US" dirty="0"/>
              <a:t>What this class isn’t</a:t>
            </a:r>
          </a:p>
          <a:p>
            <a:pPr marL="717550" lvl="1" indent="-342900">
              <a:buFont typeface="Arial" panose="020B0604020202020204" pitchFamily="34" charset="0"/>
              <a:buChar char="•"/>
            </a:pPr>
            <a:r>
              <a:rPr lang="en-US" dirty="0"/>
              <a:t>A comprehensive survey of state-of-the-art machine learning models and methods</a:t>
            </a:r>
          </a:p>
          <a:p>
            <a:pPr marL="717550" lvl="1" indent="-342900">
              <a:buFont typeface="Arial" panose="020B0604020202020204" pitchFamily="34" charset="0"/>
              <a:buChar char="•"/>
            </a:pPr>
            <a:r>
              <a:rPr lang="en-US" dirty="0"/>
              <a:t>A “math class”</a:t>
            </a:r>
            <a:endParaRPr lang="en-SG" dirty="0"/>
          </a:p>
        </p:txBody>
      </p:sp>
      <p:sp>
        <p:nvSpPr>
          <p:cNvPr id="4" name="Footer Placeholder 3">
            <a:extLst>
              <a:ext uri="{FF2B5EF4-FFF2-40B4-BE49-F238E27FC236}">
                <a16:creationId xmlns:a16="http://schemas.microsoft.com/office/drawing/2014/main" id="{F75C6270-B00F-475E-AA7F-05CB2815E9DB}"/>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191036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7CA898-C80D-47A2-822A-8BF43F91D910}"/>
              </a:ext>
            </a:extLst>
          </p:cNvPr>
          <p:cNvSpPr>
            <a:spLocks noGrp="1"/>
          </p:cNvSpPr>
          <p:nvPr>
            <p:ph type="body" idx="1"/>
          </p:nvPr>
        </p:nvSpPr>
        <p:spPr/>
        <p:txBody>
          <a:bodyPr/>
          <a:lstStyle/>
          <a:p>
            <a:r>
              <a:rPr lang="en-US" dirty="0"/>
              <a:t>Preliminaries</a:t>
            </a:r>
            <a:endParaRPr lang="en-SG" dirty="0"/>
          </a:p>
        </p:txBody>
      </p:sp>
      <p:sp>
        <p:nvSpPr>
          <p:cNvPr id="4" name="Footer Placeholder 3">
            <a:extLst>
              <a:ext uri="{FF2B5EF4-FFF2-40B4-BE49-F238E27FC236}">
                <a16:creationId xmlns:a16="http://schemas.microsoft.com/office/drawing/2014/main" id="{3AE79E5F-599B-4BAA-910E-F657B98F6A41}"/>
              </a:ext>
            </a:extLst>
          </p:cNvPr>
          <p:cNvSpPr>
            <a:spLocks noGrp="1"/>
          </p:cNvSpPr>
          <p:nvPr>
            <p:ph type="ftr" sz="quarter" idx="4294967295"/>
          </p:nvPr>
        </p:nvSpPr>
        <p:spPr>
          <a:xfrm>
            <a:off x="6937375" y="7016750"/>
            <a:ext cx="3214688" cy="506413"/>
          </a:xfrm>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994232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67AC-14F2-425A-9CCA-F44B400CAF94}"/>
              </a:ext>
            </a:extLst>
          </p:cNvPr>
          <p:cNvSpPr>
            <a:spLocks noGrp="1"/>
          </p:cNvSpPr>
          <p:nvPr>
            <p:ph type="title"/>
          </p:nvPr>
        </p:nvSpPr>
        <p:spPr/>
        <p:txBody>
          <a:bodyPr/>
          <a:lstStyle/>
          <a:p>
            <a:r>
              <a:rPr lang="en-US" dirty="0"/>
              <a:t>Types of data (from our survey)</a:t>
            </a:r>
            <a:endParaRPr lang="en-SG" dirty="0"/>
          </a:p>
        </p:txBody>
      </p:sp>
      <p:sp>
        <p:nvSpPr>
          <p:cNvPr id="4" name="Footer Placeholder 3">
            <a:extLst>
              <a:ext uri="{FF2B5EF4-FFF2-40B4-BE49-F238E27FC236}">
                <a16:creationId xmlns:a16="http://schemas.microsoft.com/office/drawing/2014/main" id="{00A267FB-923B-46F1-A10C-9AF70CFFE143}"/>
              </a:ext>
            </a:extLst>
          </p:cNvPr>
          <p:cNvSpPr>
            <a:spLocks noGrp="1"/>
          </p:cNvSpPr>
          <p:nvPr>
            <p:ph type="ftr" sz="quarter" idx="12"/>
          </p:nvPr>
        </p:nvSpPr>
        <p:spPr/>
        <p:txBody>
          <a:bodyPr/>
          <a:lstStyle/>
          <a:p>
            <a:endParaRPr lang="en-GB" altLang="en-US"/>
          </a:p>
          <a:p>
            <a:endParaRPr lang="en-GB" altLang="en-US"/>
          </a:p>
        </p:txBody>
      </p:sp>
      <p:sp>
        <p:nvSpPr>
          <p:cNvPr id="13" name="TextBox 12">
            <a:extLst>
              <a:ext uri="{FF2B5EF4-FFF2-40B4-BE49-F238E27FC236}">
                <a16:creationId xmlns:a16="http://schemas.microsoft.com/office/drawing/2014/main" id="{67A10A18-401E-5D45-B5A1-99255217489D}"/>
              </a:ext>
            </a:extLst>
          </p:cNvPr>
          <p:cNvSpPr txBox="1"/>
          <p:nvPr/>
        </p:nvSpPr>
        <p:spPr>
          <a:xfrm>
            <a:off x="3507207" y="2226114"/>
            <a:ext cx="3352800" cy="338554"/>
          </a:xfrm>
          <a:prstGeom prst="rect">
            <a:avLst/>
          </a:prstGeom>
          <a:noFill/>
        </p:spPr>
        <p:txBody>
          <a:bodyPr wrap="square" lIns="91440" tIns="45720" rIns="91440" bIns="45720" rtlCol="0" anchor="t">
            <a:spAutoFit/>
          </a:bodyPr>
          <a:lstStyle/>
          <a:p>
            <a:pPr algn="ctr"/>
            <a:r>
              <a:rPr lang="en-US" sz="1600" u="sng" dirty="0">
                <a:solidFill>
                  <a:srgbClr val="003399"/>
                </a:solidFill>
                <a:latin typeface="Times"/>
                <a:cs typeface="Times"/>
              </a:rPr>
              <a:t>Math/Python background</a:t>
            </a:r>
            <a:endParaRPr lang="en-US" sz="1600" u="sng" dirty="0">
              <a:solidFill>
                <a:srgbClr val="003399"/>
              </a:solidFill>
              <a:cs typeface="Times"/>
            </a:endParaRPr>
          </a:p>
        </p:txBody>
      </p:sp>
      <p:sp>
        <p:nvSpPr>
          <p:cNvPr id="14" name="TextBox 13">
            <a:extLst>
              <a:ext uri="{FF2B5EF4-FFF2-40B4-BE49-F238E27FC236}">
                <a16:creationId xmlns:a16="http://schemas.microsoft.com/office/drawing/2014/main" id="{2B699B18-9B84-9C4D-8A5A-EC00E8738213}"/>
              </a:ext>
            </a:extLst>
          </p:cNvPr>
          <p:cNvSpPr txBox="1"/>
          <p:nvPr/>
        </p:nvSpPr>
        <p:spPr>
          <a:xfrm>
            <a:off x="1213246" y="4661284"/>
            <a:ext cx="3352800" cy="338554"/>
          </a:xfrm>
          <a:prstGeom prst="rect">
            <a:avLst/>
          </a:prstGeom>
          <a:noFill/>
        </p:spPr>
        <p:txBody>
          <a:bodyPr wrap="square" lIns="91440" tIns="45720" rIns="91440" bIns="45720" rtlCol="0" anchor="t">
            <a:spAutoFit/>
          </a:bodyPr>
          <a:lstStyle/>
          <a:p>
            <a:pPr algn="ctr"/>
            <a:r>
              <a:rPr lang="en-US" sz="1600" u="sng">
                <a:solidFill>
                  <a:srgbClr val="003399"/>
                </a:solidFill>
                <a:latin typeface="Times"/>
                <a:cs typeface="Times"/>
              </a:rPr>
              <a:t>Used ML before? Introductory Class?</a:t>
            </a:r>
            <a:endParaRPr lang="en-US" sz="1600" u="sng" dirty="0">
              <a:solidFill>
                <a:srgbClr val="003399"/>
              </a:solidFill>
            </a:endParaRPr>
          </a:p>
        </p:txBody>
      </p:sp>
      <p:sp>
        <p:nvSpPr>
          <p:cNvPr id="15" name="TextBox 14">
            <a:extLst>
              <a:ext uri="{FF2B5EF4-FFF2-40B4-BE49-F238E27FC236}">
                <a16:creationId xmlns:a16="http://schemas.microsoft.com/office/drawing/2014/main" id="{D76774BB-5CE9-644E-AC7A-713CA3B4855E}"/>
              </a:ext>
            </a:extLst>
          </p:cNvPr>
          <p:cNvSpPr txBox="1"/>
          <p:nvPr/>
        </p:nvSpPr>
        <p:spPr>
          <a:xfrm>
            <a:off x="6092978" y="4661284"/>
            <a:ext cx="3352800" cy="338554"/>
          </a:xfrm>
          <a:prstGeom prst="rect">
            <a:avLst/>
          </a:prstGeom>
          <a:noFill/>
        </p:spPr>
        <p:txBody>
          <a:bodyPr wrap="square" rtlCol="0">
            <a:spAutoFit/>
          </a:bodyPr>
          <a:lstStyle/>
          <a:p>
            <a:pPr algn="ctr"/>
            <a:r>
              <a:rPr lang="en-US" sz="1600" u="sng" dirty="0">
                <a:solidFill>
                  <a:srgbClr val="003399"/>
                </a:solidFill>
              </a:rPr>
              <a:t>Expectations</a:t>
            </a:r>
          </a:p>
        </p:txBody>
      </p:sp>
      <p:pic>
        <p:nvPicPr>
          <p:cNvPr id="6" name="Picture 6" descr="Chart, bar chart&#10;&#10;Description automatically generated">
            <a:extLst>
              <a:ext uri="{FF2B5EF4-FFF2-40B4-BE49-F238E27FC236}">
                <a16:creationId xmlns:a16="http://schemas.microsoft.com/office/drawing/2014/main" id="{22078681-5AFC-45F8-B015-0E50D5855267}"/>
              </a:ext>
            </a:extLst>
          </p:cNvPr>
          <p:cNvPicPr>
            <a:picLocks noChangeAspect="1"/>
          </p:cNvPicPr>
          <p:nvPr/>
        </p:nvPicPr>
        <p:blipFill>
          <a:blip r:embed="rId2"/>
          <a:stretch>
            <a:fillRect/>
          </a:stretch>
        </p:blipFill>
        <p:spPr>
          <a:xfrm>
            <a:off x="822302" y="5180157"/>
            <a:ext cx="3990871" cy="1765431"/>
          </a:xfrm>
          <a:prstGeom prst="rect">
            <a:avLst/>
          </a:prstGeom>
        </p:spPr>
      </p:pic>
      <p:pic>
        <p:nvPicPr>
          <p:cNvPr id="7" name="Picture 11" descr="Chart, bar chart&#10;&#10;Description automatically generated">
            <a:extLst>
              <a:ext uri="{FF2B5EF4-FFF2-40B4-BE49-F238E27FC236}">
                <a16:creationId xmlns:a16="http://schemas.microsoft.com/office/drawing/2014/main" id="{66AA4D90-B6CD-4A7C-A04A-AFA05AA7FD8B}"/>
              </a:ext>
            </a:extLst>
          </p:cNvPr>
          <p:cNvPicPr>
            <a:picLocks noChangeAspect="1"/>
          </p:cNvPicPr>
          <p:nvPr/>
        </p:nvPicPr>
        <p:blipFill>
          <a:blip r:embed="rId3"/>
          <a:stretch>
            <a:fillRect/>
          </a:stretch>
        </p:blipFill>
        <p:spPr>
          <a:xfrm>
            <a:off x="3017145" y="2627150"/>
            <a:ext cx="4117772" cy="1857975"/>
          </a:xfrm>
          <a:prstGeom prst="rect">
            <a:avLst/>
          </a:prstGeom>
        </p:spPr>
      </p:pic>
      <p:pic>
        <p:nvPicPr>
          <p:cNvPr id="12" name="Picture 15" descr="Text&#10;&#10;Description automatically generated">
            <a:extLst>
              <a:ext uri="{FF2B5EF4-FFF2-40B4-BE49-F238E27FC236}">
                <a16:creationId xmlns:a16="http://schemas.microsoft.com/office/drawing/2014/main" id="{74019C3A-20D5-4A45-8C5B-51B17C6A9755}"/>
              </a:ext>
            </a:extLst>
          </p:cNvPr>
          <p:cNvPicPr>
            <a:picLocks noChangeAspect="1"/>
          </p:cNvPicPr>
          <p:nvPr/>
        </p:nvPicPr>
        <p:blipFill>
          <a:blip r:embed="rId4"/>
          <a:stretch>
            <a:fillRect/>
          </a:stretch>
        </p:blipFill>
        <p:spPr>
          <a:xfrm>
            <a:off x="5574368" y="4996436"/>
            <a:ext cx="4281996" cy="2200144"/>
          </a:xfrm>
          <a:prstGeom prst="rect">
            <a:avLst/>
          </a:prstGeom>
        </p:spPr>
      </p:pic>
    </p:spTree>
    <p:extLst>
      <p:ext uri="{BB962C8B-B14F-4D97-AF65-F5344CB8AC3E}">
        <p14:creationId xmlns:p14="http://schemas.microsoft.com/office/powerpoint/2010/main" val="36278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6F0-E39F-4B81-8FFF-0E683B5A5E97}"/>
              </a:ext>
            </a:extLst>
          </p:cNvPr>
          <p:cNvSpPr>
            <a:spLocks noGrp="1"/>
          </p:cNvSpPr>
          <p:nvPr>
            <p:ph type="title"/>
          </p:nvPr>
        </p:nvSpPr>
        <p:spPr/>
        <p:txBody>
          <a:bodyPr/>
          <a:lstStyle/>
          <a:p>
            <a:r>
              <a:rPr lang="en-US" dirty="0"/>
              <a:t>Representing data in computers</a:t>
            </a:r>
            <a:endParaRPr lang="en-SG" dirty="0"/>
          </a:p>
        </p:txBody>
      </p:sp>
      <p:sp>
        <p:nvSpPr>
          <p:cNvPr id="3" name="Content Placeholder 2">
            <a:extLst>
              <a:ext uri="{FF2B5EF4-FFF2-40B4-BE49-F238E27FC236}">
                <a16:creationId xmlns:a16="http://schemas.microsoft.com/office/drawing/2014/main" id="{8F8DA718-F5BB-4076-851E-7CB58F4D2CBA}"/>
              </a:ext>
            </a:extLst>
          </p:cNvPr>
          <p:cNvSpPr>
            <a:spLocks noGrp="1"/>
          </p:cNvSpPr>
          <p:nvPr>
            <p:ph idx="1"/>
          </p:nvPr>
        </p:nvSpPr>
        <p:spPr>
          <a:xfrm>
            <a:off x="611188" y="2193925"/>
            <a:ext cx="8628062" cy="574609"/>
          </a:xfrm>
        </p:spPr>
        <p:txBody>
          <a:bodyPr/>
          <a:lstStyle/>
          <a:p>
            <a:r>
              <a:rPr lang="en-US" dirty="0"/>
              <a:t>Many data are numerical in nature</a:t>
            </a:r>
            <a:endParaRPr lang="en-SG" dirty="0"/>
          </a:p>
        </p:txBody>
      </p:sp>
      <p:sp>
        <p:nvSpPr>
          <p:cNvPr id="4" name="Footer Placeholder 3">
            <a:extLst>
              <a:ext uri="{FF2B5EF4-FFF2-40B4-BE49-F238E27FC236}">
                <a16:creationId xmlns:a16="http://schemas.microsoft.com/office/drawing/2014/main" id="{0E507FA7-5074-44F2-AB73-74E9A9793FE8}"/>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5" name="Picture 4">
            <a:extLst>
              <a:ext uri="{FF2B5EF4-FFF2-40B4-BE49-F238E27FC236}">
                <a16:creationId xmlns:a16="http://schemas.microsoft.com/office/drawing/2014/main" id="{F95F1A54-6D04-471A-988B-A0AFC9A818EA}"/>
              </a:ext>
            </a:extLst>
          </p:cNvPr>
          <p:cNvPicPr>
            <a:picLocks noChangeAspect="1"/>
          </p:cNvPicPr>
          <p:nvPr/>
        </p:nvPicPr>
        <p:blipFill>
          <a:blip r:embed="rId2"/>
          <a:stretch>
            <a:fillRect/>
          </a:stretch>
        </p:blipFill>
        <p:spPr>
          <a:xfrm>
            <a:off x="6219031" y="2837463"/>
            <a:ext cx="2224960" cy="2221706"/>
          </a:xfrm>
          <a:prstGeom prst="rect">
            <a:avLst/>
          </a:prstGeom>
        </p:spPr>
      </p:pic>
      <p:pic>
        <p:nvPicPr>
          <p:cNvPr id="6" name="Picture 5">
            <a:extLst>
              <a:ext uri="{FF2B5EF4-FFF2-40B4-BE49-F238E27FC236}">
                <a16:creationId xmlns:a16="http://schemas.microsoft.com/office/drawing/2014/main" id="{440FCADC-DF4B-4F60-A238-9B77FFB90ED6}"/>
              </a:ext>
            </a:extLst>
          </p:cNvPr>
          <p:cNvPicPr>
            <a:picLocks noChangeAspect="1"/>
          </p:cNvPicPr>
          <p:nvPr/>
        </p:nvPicPr>
        <p:blipFill>
          <a:blip r:embed="rId3"/>
          <a:stretch>
            <a:fillRect/>
          </a:stretch>
        </p:blipFill>
        <p:spPr>
          <a:xfrm>
            <a:off x="2231511" y="2871788"/>
            <a:ext cx="2279216" cy="2221706"/>
          </a:xfrm>
          <a:prstGeom prst="rect">
            <a:avLst/>
          </a:prstGeom>
        </p:spPr>
      </p:pic>
      <p:sp>
        <p:nvSpPr>
          <p:cNvPr id="7" name="Arrow: Right 6">
            <a:extLst>
              <a:ext uri="{FF2B5EF4-FFF2-40B4-BE49-F238E27FC236}">
                <a16:creationId xmlns:a16="http://schemas.microsoft.com/office/drawing/2014/main" id="{E0FB69CA-E55D-4038-923C-B5E98E215ADE}"/>
              </a:ext>
            </a:extLst>
          </p:cNvPr>
          <p:cNvSpPr/>
          <p:nvPr/>
        </p:nvSpPr>
        <p:spPr bwMode="auto">
          <a:xfrm>
            <a:off x="4847431" y="3658747"/>
            <a:ext cx="1077648" cy="32389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
        <p:nvSpPr>
          <p:cNvPr id="9" name="Content Placeholder 2">
            <a:extLst>
              <a:ext uri="{FF2B5EF4-FFF2-40B4-BE49-F238E27FC236}">
                <a16:creationId xmlns:a16="http://schemas.microsoft.com/office/drawing/2014/main" id="{E360832D-B380-4D6D-B430-F5C8335E9636}"/>
              </a:ext>
            </a:extLst>
          </p:cNvPr>
          <p:cNvSpPr txBox="1">
            <a:spLocks/>
          </p:cNvSpPr>
          <p:nvPr/>
        </p:nvSpPr>
        <p:spPr bwMode="auto">
          <a:xfrm>
            <a:off x="611188" y="5196748"/>
            <a:ext cx="8628062" cy="195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 examples</a:t>
            </a:r>
            <a:endParaRPr lang="en-SG" dirty="0"/>
          </a:p>
          <a:p>
            <a:pPr marL="717550" lvl="1" indent="-342900">
              <a:buFont typeface="Arial" panose="020B0604020202020204" pitchFamily="34" charset="0"/>
              <a:buChar char="•"/>
            </a:pPr>
            <a:r>
              <a:rPr lang="en-SG" dirty="0"/>
              <a:t>Video captures</a:t>
            </a:r>
          </a:p>
          <a:p>
            <a:pPr marL="717550" lvl="1" indent="-342900">
              <a:buFont typeface="Arial" panose="020B0604020202020204" pitchFamily="34" charset="0"/>
              <a:buChar char="•"/>
            </a:pPr>
            <a:r>
              <a:rPr lang="en-SG" dirty="0"/>
              <a:t>Financial time series</a:t>
            </a:r>
          </a:p>
          <a:p>
            <a:pPr marL="717550" lvl="1" indent="-342900">
              <a:buFont typeface="Arial" panose="020B0604020202020204" pitchFamily="34" charset="0"/>
              <a:buChar char="•"/>
            </a:pPr>
            <a:r>
              <a:rPr lang="en-SG" dirty="0"/>
              <a:t>Numerical measurements from experiments</a:t>
            </a:r>
            <a:endParaRPr lang="en-US" dirty="0"/>
          </a:p>
        </p:txBody>
      </p:sp>
    </p:spTree>
    <p:extLst>
      <p:ext uri="{BB962C8B-B14F-4D97-AF65-F5344CB8AC3E}">
        <p14:creationId xmlns:p14="http://schemas.microsoft.com/office/powerpoint/2010/main" val="72357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34654-197A-4B98-803F-8F1BA6590DAE}"/>
              </a:ext>
            </a:extLst>
          </p:cNvPr>
          <p:cNvSpPr>
            <a:spLocks noGrp="1"/>
          </p:cNvSpPr>
          <p:nvPr>
            <p:ph type="title"/>
          </p:nvPr>
        </p:nvSpPr>
        <p:spPr/>
        <p:txBody>
          <a:bodyPr/>
          <a:lstStyle/>
          <a:p>
            <a:r>
              <a:rPr lang="en-US" dirty="0"/>
              <a:t>Logistics</a:t>
            </a:r>
            <a:endParaRPr lang="en-SG" dirty="0"/>
          </a:p>
        </p:txBody>
      </p:sp>
      <p:sp>
        <p:nvSpPr>
          <p:cNvPr id="4" name="Content Placeholder 3">
            <a:extLst>
              <a:ext uri="{FF2B5EF4-FFF2-40B4-BE49-F238E27FC236}">
                <a16:creationId xmlns:a16="http://schemas.microsoft.com/office/drawing/2014/main" id="{F125B635-3CE0-4C03-91FE-7AAA1F6A8DCC}"/>
              </a:ext>
            </a:extLst>
          </p:cNvPr>
          <p:cNvSpPr>
            <a:spLocks noGrp="1"/>
          </p:cNvSpPr>
          <p:nvPr>
            <p:ph idx="1"/>
          </p:nvPr>
        </p:nvSpPr>
        <p:spPr/>
        <p:txBody>
          <a:bodyPr/>
          <a:lstStyle/>
          <a:p>
            <a:pPr marL="342900" indent="-342900">
              <a:buFont typeface="Arial" panose="020B0604020202020204" pitchFamily="34" charset="0"/>
              <a:buChar char="•"/>
            </a:pPr>
            <a:r>
              <a:rPr lang="en-US" dirty="0"/>
              <a:t>Instructor</a:t>
            </a:r>
            <a:br>
              <a:rPr lang="en-US" dirty="0"/>
            </a:br>
            <a:r>
              <a:rPr lang="en-US" dirty="0"/>
              <a:t>        </a:t>
            </a:r>
            <a:r>
              <a:rPr lang="en-US" b="0" dirty="0"/>
              <a:t>Soufiane Hayou</a:t>
            </a:r>
            <a:r>
              <a:rPr lang="en-US" dirty="0"/>
              <a:t> (Department of Mathematics)</a:t>
            </a:r>
            <a:br>
              <a:rPr lang="en-US" b="0" dirty="0"/>
            </a:br>
            <a:r>
              <a:rPr lang="en-US" b="0" dirty="0"/>
              <a:t>        Office: S17-05-08</a:t>
            </a:r>
            <a:br>
              <a:rPr lang="en-US" b="0" dirty="0"/>
            </a:br>
            <a:r>
              <a:rPr lang="en-US" b="0" dirty="0"/>
              <a:t>        Email: hayou@nus.edu.sg</a:t>
            </a:r>
          </a:p>
          <a:p>
            <a:pPr marL="342900" indent="-342900">
              <a:buFont typeface="Arial" panose="020B0604020202020204" pitchFamily="34" charset="0"/>
              <a:buChar char="•"/>
            </a:pPr>
            <a:r>
              <a:rPr lang="en-US" dirty="0"/>
              <a:t>Notes, slides and code are/will be available on Canvas</a:t>
            </a:r>
          </a:p>
          <a:p>
            <a:pPr marL="342900" indent="-342900">
              <a:buFont typeface="Arial" panose="020B0604020202020204" pitchFamily="34" charset="0"/>
              <a:buChar char="•"/>
            </a:pPr>
            <a:r>
              <a:rPr lang="en-US" dirty="0"/>
              <a:t>Assessment</a:t>
            </a:r>
          </a:p>
          <a:p>
            <a:pPr marL="717550" lvl="1" indent="-342900">
              <a:buFont typeface="Arial" panose="020B0604020202020204" pitchFamily="34" charset="0"/>
              <a:buChar char="•"/>
            </a:pPr>
            <a:r>
              <a:rPr lang="en-US" dirty="0"/>
              <a:t>Homework (3 x </a:t>
            </a:r>
            <a:r>
              <a:rPr lang="en-US" i="1" dirty="0"/>
              <a:t>5%)</a:t>
            </a:r>
            <a:r>
              <a:rPr lang="en-US" dirty="0"/>
              <a:t> + Project (15%) (Individual) [30%]</a:t>
            </a:r>
          </a:p>
          <a:p>
            <a:pPr marL="717550" lvl="1" indent="-342900">
              <a:buFont typeface="Arial" panose="020B0604020202020204" pitchFamily="34" charset="0"/>
              <a:buChar char="•"/>
            </a:pPr>
            <a:r>
              <a:rPr lang="en-US" dirty="0"/>
              <a:t>Mid-term Test [20%]</a:t>
            </a:r>
          </a:p>
          <a:p>
            <a:pPr marL="717550" lvl="1" indent="-342900">
              <a:buFont typeface="Arial" panose="020B0604020202020204" pitchFamily="34" charset="0"/>
              <a:buChar char="•"/>
            </a:pPr>
            <a:r>
              <a:rPr lang="en-US" dirty="0"/>
              <a:t>Final Exam [50%]</a:t>
            </a:r>
          </a:p>
        </p:txBody>
      </p:sp>
      <p:sp>
        <p:nvSpPr>
          <p:cNvPr id="2" name="Footer Placeholder 1">
            <a:extLst>
              <a:ext uri="{FF2B5EF4-FFF2-40B4-BE49-F238E27FC236}">
                <a16:creationId xmlns:a16="http://schemas.microsoft.com/office/drawing/2014/main" id="{637F27B6-7CC0-4FBC-AF27-CA91570C2256}"/>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46724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6F0-E39F-4B81-8FFF-0E683B5A5E97}"/>
              </a:ext>
            </a:extLst>
          </p:cNvPr>
          <p:cNvSpPr>
            <a:spLocks noGrp="1"/>
          </p:cNvSpPr>
          <p:nvPr>
            <p:ph type="title"/>
          </p:nvPr>
        </p:nvSpPr>
        <p:spPr/>
        <p:txBody>
          <a:bodyPr/>
          <a:lstStyle/>
          <a:p>
            <a:r>
              <a:rPr lang="en-US" dirty="0"/>
              <a:t>What about general discrete data?</a:t>
            </a:r>
            <a:endParaRPr lang="en-SG" dirty="0"/>
          </a:p>
        </p:txBody>
      </p:sp>
      <p:sp>
        <p:nvSpPr>
          <p:cNvPr id="3" name="Content Placeholder 2">
            <a:extLst>
              <a:ext uri="{FF2B5EF4-FFF2-40B4-BE49-F238E27FC236}">
                <a16:creationId xmlns:a16="http://schemas.microsoft.com/office/drawing/2014/main" id="{8F8DA718-F5BB-4076-851E-7CB58F4D2CBA}"/>
              </a:ext>
            </a:extLst>
          </p:cNvPr>
          <p:cNvSpPr>
            <a:spLocks noGrp="1"/>
          </p:cNvSpPr>
          <p:nvPr>
            <p:ph idx="1"/>
          </p:nvPr>
        </p:nvSpPr>
        <p:spPr>
          <a:xfrm>
            <a:off x="611188" y="2193925"/>
            <a:ext cx="8628062" cy="4652169"/>
          </a:xfrm>
        </p:spPr>
        <p:txBody>
          <a:bodyPr/>
          <a:lstStyle/>
          <a:p>
            <a:r>
              <a:rPr lang="en-US" dirty="0"/>
              <a:t>We make an important distinction</a:t>
            </a:r>
          </a:p>
          <a:p>
            <a:pPr marL="717550" lvl="1" indent="-342900">
              <a:buFont typeface="Arial" panose="020B0604020202020204" pitchFamily="34" charset="0"/>
              <a:buChar char="•"/>
            </a:pPr>
            <a:r>
              <a:rPr lang="en-US" dirty="0"/>
              <a:t>Ordinal data</a:t>
            </a:r>
            <a:br>
              <a:rPr lang="en-US" dirty="0"/>
            </a:br>
            <a:r>
              <a:rPr lang="en-US" dirty="0"/>
              <a:t>	Data that has a natural notion of order, e.g.</a:t>
            </a:r>
          </a:p>
          <a:p>
            <a:pPr marL="1485900" lvl="3" indent="-342900">
              <a:buFont typeface="Arial" panose="020B0604020202020204" pitchFamily="34" charset="0"/>
              <a:buChar char="•"/>
            </a:pPr>
            <a:r>
              <a:rPr lang="en-US" dirty="0"/>
              <a:t>Star ratings of a product</a:t>
            </a:r>
          </a:p>
          <a:p>
            <a:pPr marL="1485900" lvl="3" indent="-342900">
              <a:buFont typeface="Arial" panose="020B0604020202020204" pitchFamily="34" charset="0"/>
              <a:buChar char="•"/>
            </a:pPr>
            <a:r>
              <a:rPr lang="en-US" dirty="0"/>
              <a:t>Level of language proficiency</a:t>
            </a:r>
          </a:p>
          <a:p>
            <a:pPr marL="1485900" lvl="3" indent="-342900">
              <a:buFont typeface="Arial" panose="020B0604020202020204" pitchFamily="34" charset="0"/>
              <a:buChar char="•"/>
            </a:pPr>
            <a:r>
              <a:rPr lang="en-US" dirty="0"/>
              <a:t>Letter grades of a class</a:t>
            </a:r>
          </a:p>
          <a:p>
            <a:pPr marL="717550" lvl="1" indent="-342900">
              <a:buFont typeface="Arial" panose="020B0604020202020204" pitchFamily="34" charset="0"/>
              <a:buChar char="•"/>
            </a:pPr>
            <a:r>
              <a:rPr lang="en-US" dirty="0"/>
              <a:t>Nominal data</a:t>
            </a:r>
            <a:br>
              <a:rPr lang="en-US" dirty="0"/>
            </a:br>
            <a:r>
              <a:rPr lang="en-US" dirty="0"/>
              <a:t>	Data that has no order, e.g.</a:t>
            </a:r>
          </a:p>
          <a:p>
            <a:pPr marL="1485900" lvl="3" indent="-342900">
              <a:buFont typeface="Arial" panose="020B0604020202020204" pitchFamily="34" charset="0"/>
              <a:buChar char="•"/>
            </a:pPr>
            <a:r>
              <a:rPr lang="en-US" dirty="0"/>
              <a:t>Categories of image classification</a:t>
            </a:r>
          </a:p>
          <a:p>
            <a:pPr marL="1485900" lvl="3" indent="-342900">
              <a:buFont typeface="Arial" panose="020B0604020202020204" pitchFamily="34" charset="0"/>
              <a:buChar char="•"/>
            </a:pPr>
            <a:r>
              <a:rPr lang="en-US" dirty="0"/>
              <a:t>Answers to True/False questions</a:t>
            </a:r>
          </a:p>
          <a:p>
            <a:endParaRPr lang="en-US" dirty="0"/>
          </a:p>
        </p:txBody>
      </p:sp>
      <p:sp>
        <p:nvSpPr>
          <p:cNvPr id="4" name="Footer Placeholder 3">
            <a:extLst>
              <a:ext uri="{FF2B5EF4-FFF2-40B4-BE49-F238E27FC236}">
                <a16:creationId xmlns:a16="http://schemas.microsoft.com/office/drawing/2014/main" id="{0E507FA7-5074-44F2-AB73-74E9A9793FE8}"/>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7356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8DA718-F5BB-4076-851E-7CB58F4D2CBA}"/>
                  </a:ext>
                </a:extLst>
              </p:cNvPr>
              <p:cNvSpPr>
                <a:spLocks noGrp="1"/>
              </p:cNvSpPr>
              <p:nvPr>
                <p:ph idx="1"/>
              </p:nvPr>
            </p:nvSpPr>
            <p:spPr>
              <a:xfrm>
                <a:off x="762000" y="978694"/>
                <a:ext cx="8628062" cy="5562600"/>
              </a:xfrm>
            </p:spPr>
            <p:txBody>
              <a:bodyPr/>
              <a:lstStyle/>
              <a:p>
                <a:r>
                  <a:rPr lang="en-US" dirty="0"/>
                  <a:t>We need to embed these discrete data into something we can represent on a computer, e.g. real/floating point numbers</a:t>
                </a:r>
              </a:p>
              <a:p>
                <a:r>
                  <a:rPr lang="en-US" dirty="0"/>
                  <a:t>The types of embedding depends on the nature of the data!</a:t>
                </a:r>
              </a:p>
              <a:p>
                <a:pPr marL="717550" lvl="1" indent="-342900">
                  <a:buFont typeface="Arial" panose="020B0604020202020204" pitchFamily="34" charset="0"/>
                  <a:buChar char="•"/>
                </a:pPr>
                <a:r>
                  <a:rPr lang="en-US" dirty="0"/>
                  <a:t>Ordinal data</a:t>
                </a:r>
                <a:br>
                  <a:rPr lang="en-US" dirty="0"/>
                </a:br>
                <a:r>
                  <a:rPr lang="en-US" dirty="0"/>
                  <a:t>	We want embedding to preserve this ordering, so we 	typically use real numbers</a:t>
                </a:r>
                <a:br>
                  <a:rPr lang="en-US" dirty="0"/>
                </a:br>
                <a14:m>
                  <m:oMath xmlns:m="http://schemas.openxmlformats.org/officeDocument/2006/math">
                    <m:d>
                      <m:dPr>
                        <m:begChr m:val="{"/>
                        <m:endChr m:val="}"/>
                        <m:ctrlPr>
                          <a:rPr lang="en-US" i="1">
                            <a:latin typeface="Cambria Math" panose="02040503050406030204" pitchFamily="18" charset="0"/>
                          </a:rPr>
                        </m:ctrlPr>
                      </m:dPr>
                      <m:e>
                        <m:r>
                          <a:rPr lang="en-SG" i="1">
                            <a:latin typeface="Cambria Math" panose="02040503050406030204" pitchFamily="18" charset="0"/>
                          </a:rPr>
                          <m:t>⋆, ⋆⋆, ⋆⋆⋆</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SG" i="1">
                            <a:latin typeface="Cambria Math" panose="02040503050406030204" pitchFamily="18" charset="0"/>
                          </a:rPr>
                          <m:t>1, 2, 3</m:t>
                        </m:r>
                      </m:e>
                    </m:d>
                  </m:oMath>
                </a14:m>
                <a:br>
                  <a:rPr lang="en-SG" dirty="0"/>
                </a:br>
                <a:endParaRPr lang="en-US" dirty="0"/>
              </a:p>
              <a:p>
                <a:pPr marL="717550" lvl="1" indent="-342900">
                  <a:buFont typeface="Arial" panose="020B0604020202020204" pitchFamily="34" charset="0"/>
                  <a:buChar char="•"/>
                </a:pPr>
                <a:r>
                  <a:rPr lang="en-US" dirty="0"/>
                  <a:t>Nominal data</a:t>
                </a:r>
                <a:br>
                  <a:rPr lang="en-US" dirty="0"/>
                </a:br>
                <a:r>
                  <a:rPr lang="en-US" dirty="0"/>
                  <a:t>	This is somewhat opposite -- we want embedding to not 	introduce spurious ordering, e.g. </a:t>
                </a:r>
                <a:r>
                  <a:rPr lang="en-US" b="1" dirty="0"/>
                  <a:t>one-hot embedding</a:t>
                </a:r>
                <a:br>
                  <a:rPr lang="en-US" b="1" dirty="0"/>
                </a:br>
                <a14:m>
                  <m:oMath xmlns:m="http://schemas.openxmlformats.org/officeDocument/2006/math">
                    <m:d>
                      <m:dPr>
                        <m:begChr m:val="{"/>
                        <m:endChr m:val="}"/>
                        <m:ctrlPr>
                          <a:rPr lang="en-SG" i="1">
                            <a:latin typeface="Cambria Math" panose="02040503050406030204" pitchFamily="18" charset="0"/>
                          </a:rPr>
                        </m:ctrlPr>
                      </m:dPr>
                      <m:e>
                        <m:r>
                          <m:rPr>
                            <m:sty m:val="p"/>
                          </m:rPr>
                          <a:rPr lang="en-SG" b="0" i="0">
                            <a:latin typeface="Cambria Math" panose="02040503050406030204" pitchFamily="18" charset="0"/>
                          </a:rPr>
                          <m:t>apple</m:t>
                        </m:r>
                        <m:r>
                          <a:rPr lang="en-SG" b="0" i="0">
                            <a:latin typeface="Cambria Math" panose="02040503050406030204" pitchFamily="18" charset="0"/>
                          </a:rPr>
                          <m:t>,</m:t>
                        </m:r>
                        <m:r>
                          <m:rPr>
                            <m:sty m:val="p"/>
                          </m:rPr>
                          <a:rPr lang="en-SG" b="0" i="0">
                            <a:latin typeface="Cambria Math" panose="02040503050406030204" pitchFamily="18" charset="0"/>
                          </a:rPr>
                          <m:t>orange</m:t>
                        </m:r>
                        <m:r>
                          <a:rPr lang="en-SG" b="0" i="0">
                            <a:latin typeface="Cambria Math" panose="02040503050406030204" pitchFamily="18" charset="0"/>
                          </a:rPr>
                          <m:t>,</m:t>
                        </m:r>
                        <m:r>
                          <m:rPr>
                            <m:sty m:val="p"/>
                          </m:rPr>
                          <a:rPr lang="en-SG" b="0" i="0">
                            <a:latin typeface="Cambria Math" panose="02040503050406030204" pitchFamily="18" charset="0"/>
                          </a:rPr>
                          <m:t>pear</m:t>
                        </m:r>
                      </m:e>
                    </m:d>
                    <m:r>
                      <a:rPr lang="en-SG">
                        <a:latin typeface="Cambria Math" panose="02040503050406030204" pitchFamily="18" charset="0"/>
                      </a:rPr>
                      <m:t>→</m:t>
                    </m:r>
                    <m:d>
                      <m:dPr>
                        <m:begChr m:val="{"/>
                        <m:endChr m:val="}"/>
                        <m:ctrlPr>
                          <a:rPr lang="en-SG" i="1">
                            <a:latin typeface="Cambria Math" panose="02040503050406030204" pitchFamily="18" charset="0"/>
                          </a:rPr>
                        </m:ctrlPr>
                      </m:dPr>
                      <m:e>
                        <m:d>
                          <m:dPr>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a:latin typeface="Cambria Math" panose="02040503050406030204" pitchFamily="18" charset="0"/>
                                    </a:rPr>
                                    <m:t>1</m:t>
                                  </m:r>
                                </m:e>
                              </m:mr>
                              <m:mr>
                                <m:e>
                                  <m:r>
                                    <a:rPr lang="en-SG">
                                      <a:latin typeface="Cambria Math" panose="02040503050406030204" pitchFamily="18" charset="0"/>
                                    </a:rPr>
                                    <m:t>0</m:t>
                                  </m:r>
                                </m:e>
                              </m:mr>
                              <m:mr>
                                <m:e>
                                  <m:r>
                                    <a:rPr lang="en-SG">
                                      <a:latin typeface="Cambria Math" panose="02040503050406030204" pitchFamily="18" charset="0"/>
                                    </a:rPr>
                                    <m:t>0</m:t>
                                  </m:r>
                                </m:e>
                              </m:mr>
                            </m:m>
                          </m:e>
                        </m:d>
                        <m:r>
                          <a:rPr lang="en-SG">
                            <a:latin typeface="Cambria Math" panose="02040503050406030204" pitchFamily="18" charset="0"/>
                          </a:rPr>
                          <m:t>,</m:t>
                        </m:r>
                        <m:d>
                          <m:dPr>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a:latin typeface="Cambria Math" panose="02040503050406030204" pitchFamily="18" charset="0"/>
                                    </a:rPr>
                                    <m:t>0</m:t>
                                  </m:r>
                                </m:e>
                              </m:mr>
                              <m:mr>
                                <m:e>
                                  <m:r>
                                    <a:rPr lang="en-SG">
                                      <a:latin typeface="Cambria Math" panose="02040503050406030204" pitchFamily="18" charset="0"/>
                                    </a:rPr>
                                    <m:t>1</m:t>
                                  </m:r>
                                </m:e>
                              </m:mr>
                              <m:mr>
                                <m:e>
                                  <m:r>
                                    <a:rPr lang="en-SG">
                                      <a:latin typeface="Cambria Math" panose="02040503050406030204" pitchFamily="18" charset="0"/>
                                    </a:rPr>
                                    <m:t>0</m:t>
                                  </m:r>
                                </m:e>
                              </m:mr>
                            </m:m>
                          </m:e>
                        </m:d>
                        <m:r>
                          <a:rPr lang="en-SG">
                            <a:latin typeface="Cambria Math" panose="02040503050406030204" pitchFamily="18" charset="0"/>
                          </a:rPr>
                          <m:t>,</m:t>
                        </m:r>
                        <m:d>
                          <m:dPr>
                            <m:ctrlPr>
                              <a:rPr lang="en-SG" i="1">
                                <a:latin typeface="Cambria Math" panose="02040503050406030204" pitchFamily="18" charset="0"/>
                              </a:rPr>
                            </m:ctrlPr>
                          </m:dPr>
                          <m:e>
                            <m:m>
                              <m:mPr>
                                <m:mcs>
                                  <m:mc>
                                    <m:mcPr>
                                      <m:count m:val="1"/>
                                      <m:mcJc m:val="center"/>
                                    </m:mcPr>
                                  </m:mc>
                                </m:mcs>
                                <m:ctrlPr>
                                  <a:rPr lang="en-SG" i="1">
                                    <a:latin typeface="Cambria Math" panose="02040503050406030204" pitchFamily="18" charset="0"/>
                                  </a:rPr>
                                </m:ctrlPr>
                              </m:mPr>
                              <m:mr>
                                <m:e>
                                  <m:r>
                                    <m:rPr>
                                      <m:brk m:alnAt="7"/>
                                    </m:rPr>
                                    <a:rPr lang="en-SG">
                                      <a:latin typeface="Cambria Math" panose="02040503050406030204" pitchFamily="18" charset="0"/>
                                    </a:rPr>
                                    <m:t>0</m:t>
                                  </m:r>
                                </m:e>
                              </m:mr>
                              <m:mr>
                                <m:e>
                                  <m:r>
                                    <a:rPr lang="en-SG">
                                      <a:latin typeface="Cambria Math" panose="02040503050406030204" pitchFamily="18" charset="0"/>
                                    </a:rPr>
                                    <m:t>0</m:t>
                                  </m:r>
                                </m:e>
                              </m:mr>
                              <m:mr>
                                <m:e>
                                  <m:r>
                                    <a:rPr lang="en-SG">
                                      <a:latin typeface="Cambria Math" panose="02040503050406030204" pitchFamily="18" charset="0"/>
                                    </a:rPr>
                                    <m:t>1</m:t>
                                  </m:r>
                                </m:e>
                              </m:mr>
                            </m:m>
                          </m:e>
                        </m:d>
                      </m:e>
                    </m:d>
                  </m:oMath>
                </a14:m>
                <a:endParaRPr lang="en-US" dirty="0"/>
              </a:p>
            </p:txBody>
          </p:sp>
        </mc:Choice>
        <mc:Fallback xmlns="">
          <p:sp>
            <p:nvSpPr>
              <p:cNvPr id="3" name="Content Placeholder 2">
                <a:extLst>
                  <a:ext uri="{FF2B5EF4-FFF2-40B4-BE49-F238E27FC236}">
                    <a16:creationId xmlns:a16="http://schemas.microsoft.com/office/drawing/2014/main" id="{8F8DA718-F5BB-4076-851E-7CB58F4D2CBA}"/>
                  </a:ext>
                </a:extLst>
              </p:cNvPr>
              <p:cNvSpPr>
                <a:spLocks noGrp="1" noRot="1" noChangeAspect="1" noMove="1" noResize="1" noEditPoints="1" noAdjustHandles="1" noChangeArrowheads="1" noChangeShapeType="1" noTextEdit="1"/>
              </p:cNvSpPr>
              <p:nvPr>
                <p:ph idx="1"/>
              </p:nvPr>
            </p:nvSpPr>
            <p:spPr>
              <a:xfrm>
                <a:off x="762000" y="978694"/>
                <a:ext cx="8628062" cy="5562600"/>
              </a:xfrm>
              <a:blipFill>
                <a:blip r:embed="rId3"/>
                <a:stretch>
                  <a:fillRect l="-1176" t="-911" r="-19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E507FA7-5074-44F2-AB73-74E9A9793FE8}"/>
              </a:ext>
            </a:extLst>
          </p:cNvPr>
          <p:cNvSpPr>
            <a:spLocks noGrp="1"/>
          </p:cNvSpPr>
          <p:nvPr>
            <p:ph type="ftr" sz="quarter" idx="12"/>
          </p:nvPr>
        </p:nvSpPr>
        <p:spPr/>
        <p:txBody>
          <a:bodyPr/>
          <a:lstStyle/>
          <a:p>
            <a:pPr>
              <a:defRPr/>
            </a:pPr>
            <a:endParaRPr lang="en-GB" altLang="en-US" dirty="0"/>
          </a:p>
          <a:p>
            <a:pPr>
              <a:defRPr/>
            </a:pPr>
            <a:endParaRPr lang="en-GB" altLang="en-US" dirty="0"/>
          </a:p>
        </p:txBody>
      </p:sp>
    </p:spTree>
    <p:extLst>
      <p:ext uri="{BB962C8B-B14F-4D97-AF65-F5344CB8AC3E}">
        <p14:creationId xmlns:p14="http://schemas.microsoft.com/office/powerpoint/2010/main" val="186912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C0A7-5D67-4834-BF71-ABA8E640F3D4}"/>
              </a:ext>
            </a:extLst>
          </p:cNvPr>
          <p:cNvSpPr>
            <a:spLocks noGrp="1"/>
          </p:cNvSpPr>
          <p:nvPr>
            <p:ph type="title"/>
          </p:nvPr>
        </p:nvSpPr>
        <p:spPr/>
        <p:txBody>
          <a:bodyPr/>
          <a:lstStyle/>
          <a:p>
            <a:r>
              <a:rPr lang="en-US" dirty="0"/>
              <a:t>Classes of machine learning problems</a:t>
            </a:r>
            <a:endParaRPr lang="en-SG" dirty="0"/>
          </a:p>
        </p:txBody>
      </p:sp>
      <p:sp>
        <p:nvSpPr>
          <p:cNvPr id="4" name="Footer Placeholder 3">
            <a:extLst>
              <a:ext uri="{FF2B5EF4-FFF2-40B4-BE49-F238E27FC236}">
                <a16:creationId xmlns:a16="http://schemas.microsoft.com/office/drawing/2014/main" id="{33BA1BAA-3C77-47EA-83A9-52A005AA66F3}"/>
              </a:ext>
            </a:extLst>
          </p:cNvPr>
          <p:cNvSpPr>
            <a:spLocks noGrp="1"/>
          </p:cNvSpPr>
          <p:nvPr>
            <p:ph type="ftr" sz="quarter" idx="12"/>
          </p:nvPr>
        </p:nvSpPr>
        <p:spPr/>
        <p:txBody>
          <a:bodyPr/>
          <a:lstStyle/>
          <a:p>
            <a:pPr>
              <a:defRPr/>
            </a:pPr>
            <a:endParaRPr lang="en-GB" altLang="en-US"/>
          </a:p>
          <a:p>
            <a:pPr>
              <a:defRPr/>
            </a:pPr>
            <a:endParaRPr lang="en-GB" altLang="en-US"/>
          </a:p>
        </p:txBody>
      </p:sp>
      <p:graphicFrame>
        <p:nvGraphicFramePr>
          <p:cNvPr id="7" name="Table 6">
            <a:extLst>
              <a:ext uri="{FF2B5EF4-FFF2-40B4-BE49-F238E27FC236}">
                <a16:creationId xmlns:a16="http://schemas.microsoft.com/office/drawing/2014/main" id="{9EAAF702-4639-43CB-A85A-3D9FFDD7915C}"/>
              </a:ext>
            </a:extLst>
          </p:cNvPr>
          <p:cNvGraphicFramePr>
            <a:graphicFrameLocks noGrp="1"/>
          </p:cNvGraphicFramePr>
          <p:nvPr>
            <p:extLst>
              <p:ext uri="{D42A27DB-BD31-4B8C-83A1-F6EECF244321}">
                <p14:modId xmlns:p14="http://schemas.microsoft.com/office/powerpoint/2010/main" val="1178395905"/>
              </p:ext>
            </p:extLst>
          </p:nvPr>
        </p:nvGraphicFramePr>
        <p:xfrm>
          <a:off x="729070" y="2274094"/>
          <a:ext cx="8693922" cy="2377440"/>
        </p:xfrm>
        <a:graphic>
          <a:graphicData uri="http://schemas.openxmlformats.org/drawingml/2006/table">
            <a:tbl>
              <a:tblPr firstRow="1" bandRow="1">
                <a:tableStyleId>{46F890A9-2807-4EBB-B81D-B2AA78EC7F39}</a:tableStyleId>
              </a:tblPr>
              <a:tblGrid>
                <a:gridCol w="2897974">
                  <a:extLst>
                    <a:ext uri="{9D8B030D-6E8A-4147-A177-3AD203B41FA5}">
                      <a16:colId xmlns:a16="http://schemas.microsoft.com/office/drawing/2014/main" val="4252288633"/>
                    </a:ext>
                  </a:extLst>
                </a:gridCol>
                <a:gridCol w="2897974">
                  <a:extLst>
                    <a:ext uri="{9D8B030D-6E8A-4147-A177-3AD203B41FA5}">
                      <a16:colId xmlns:a16="http://schemas.microsoft.com/office/drawing/2014/main" val="1136838514"/>
                    </a:ext>
                  </a:extLst>
                </a:gridCol>
                <a:gridCol w="2897974">
                  <a:extLst>
                    <a:ext uri="{9D8B030D-6E8A-4147-A177-3AD203B41FA5}">
                      <a16:colId xmlns:a16="http://schemas.microsoft.com/office/drawing/2014/main" val="4073001616"/>
                    </a:ext>
                  </a:extLst>
                </a:gridCol>
              </a:tblGrid>
              <a:tr h="370840">
                <a:tc>
                  <a:txBody>
                    <a:bodyPr/>
                    <a:lstStyle/>
                    <a:p>
                      <a:r>
                        <a:rPr lang="en-US" sz="2000" dirty="0"/>
                        <a:t>Supervised Learning</a:t>
                      </a:r>
                      <a:endParaRPr lang="en-SG" sz="2000" dirty="0"/>
                    </a:p>
                  </a:txBody>
                  <a:tcPr/>
                </a:tc>
                <a:tc>
                  <a:txBody>
                    <a:bodyPr/>
                    <a:lstStyle/>
                    <a:p>
                      <a:r>
                        <a:rPr lang="en-US" sz="2000" dirty="0"/>
                        <a:t>Unsupervised Learning</a:t>
                      </a:r>
                      <a:endParaRPr lang="en-SG" sz="2000" dirty="0"/>
                    </a:p>
                  </a:txBody>
                  <a:tcPr/>
                </a:tc>
                <a:tc>
                  <a:txBody>
                    <a:bodyPr/>
                    <a:lstStyle/>
                    <a:p>
                      <a:r>
                        <a:rPr lang="en-US" sz="2000" dirty="0"/>
                        <a:t>Reinforcement Learning</a:t>
                      </a:r>
                      <a:endParaRPr lang="en-SG" sz="2000" dirty="0"/>
                    </a:p>
                  </a:txBody>
                  <a:tcPr/>
                </a:tc>
                <a:extLst>
                  <a:ext uri="{0D108BD9-81ED-4DB2-BD59-A6C34878D82A}">
                    <a16:rowId xmlns:a16="http://schemas.microsoft.com/office/drawing/2014/main" val="2284529236"/>
                  </a:ext>
                </a:extLst>
              </a:tr>
              <a:tr h="370840">
                <a:tc>
                  <a:txBody>
                    <a:bodyPr/>
                    <a:lstStyle/>
                    <a:p>
                      <a:r>
                        <a:rPr lang="en-US" sz="2000" kern="1200" dirty="0">
                          <a:solidFill>
                            <a:srgbClr val="003399"/>
                          </a:solidFill>
                          <a:latin typeface="+mn-lt"/>
                          <a:ea typeface="+mn-ea"/>
                          <a:cs typeface="+mn-cs"/>
                        </a:rPr>
                        <a:t>Regression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Clustering</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Value iteration</a:t>
                      </a:r>
                      <a:endParaRPr lang="en-SG" sz="2000" kern="1200" dirty="0">
                        <a:solidFill>
                          <a:srgbClr val="003399"/>
                        </a:solidFill>
                        <a:latin typeface="+mn-lt"/>
                        <a:ea typeface="+mn-ea"/>
                        <a:cs typeface="+mn-cs"/>
                      </a:endParaRPr>
                    </a:p>
                  </a:txBody>
                  <a:tcPr/>
                </a:tc>
                <a:extLst>
                  <a:ext uri="{0D108BD9-81ED-4DB2-BD59-A6C34878D82A}">
                    <a16:rowId xmlns:a16="http://schemas.microsoft.com/office/drawing/2014/main" val="3902344062"/>
                  </a:ext>
                </a:extLst>
              </a:tr>
              <a:tr h="370840">
                <a:tc>
                  <a:txBody>
                    <a:bodyPr/>
                    <a:lstStyle/>
                    <a:p>
                      <a:r>
                        <a:rPr lang="en-US" sz="2000" kern="1200" dirty="0">
                          <a:solidFill>
                            <a:srgbClr val="003399"/>
                          </a:solidFill>
                          <a:latin typeface="+mn-lt"/>
                          <a:ea typeface="+mn-ea"/>
                          <a:cs typeface="+mn-cs"/>
                        </a:rPr>
                        <a:t>Classification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Dimensional reduction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Policy gradient</a:t>
                      </a:r>
                      <a:endParaRPr lang="en-SG" sz="2000" kern="1200" dirty="0">
                        <a:solidFill>
                          <a:srgbClr val="003399"/>
                        </a:solidFill>
                        <a:latin typeface="+mn-lt"/>
                        <a:ea typeface="+mn-ea"/>
                        <a:cs typeface="+mn-cs"/>
                      </a:endParaRPr>
                    </a:p>
                  </a:txBody>
                  <a:tcPr/>
                </a:tc>
                <a:extLst>
                  <a:ext uri="{0D108BD9-81ED-4DB2-BD59-A6C34878D82A}">
                    <a16:rowId xmlns:a16="http://schemas.microsoft.com/office/drawing/2014/main" val="8243772"/>
                  </a:ext>
                </a:extLst>
              </a:tr>
              <a:tr h="370840">
                <a:tc>
                  <a:txBody>
                    <a:bodyPr/>
                    <a:lstStyle/>
                    <a:p>
                      <a:r>
                        <a:rPr lang="en-US" sz="2000" kern="1200" dirty="0">
                          <a:solidFill>
                            <a:srgbClr val="003399"/>
                          </a:solidFill>
                          <a:latin typeface="+mn-lt"/>
                          <a:ea typeface="+mn-ea"/>
                          <a:cs typeface="+mn-cs"/>
                        </a:rPr>
                        <a:t>Function approximation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Generative models</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Actor-critic</a:t>
                      </a:r>
                      <a:endParaRPr lang="en-SG" sz="2000" kern="1200" dirty="0">
                        <a:solidFill>
                          <a:srgbClr val="003399"/>
                        </a:solidFill>
                        <a:latin typeface="+mn-lt"/>
                        <a:ea typeface="+mn-ea"/>
                        <a:cs typeface="+mn-cs"/>
                      </a:endParaRPr>
                    </a:p>
                  </a:txBody>
                  <a:tcPr/>
                </a:tc>
                <a:extLst>
                  <a:ext uri="{0D108BD9-81ED-4DB2-BD59-A6C34878D82A}">
                    <a16:rowId xmlns:a16="http://schemas.microsoft.com/office/drawing/2014/main" val="2078175103"/>
                  </a:ext>
                </a:extLst>
              </a:tr>
              <a:tr h="370840">
                <a:tc>
                  <a:txBody>
                    <a:bodyPr/>
                    <a:lstStyle/>
                    <a:p>
                      <a:r>
                        <a:rPr lang="en-US" sz="2000" kern="1200" dirty="0">
                          <a:solidFill>
                            <a:srgbClr val="003399"/>
                          </a:solidFill>
                          <a:latin typeface="+mn-lt"/>
                          <a:ea typeface="+mn-ea"/>
                          <a:cs typeface="+mn-cs"/>
                        </a:rPr>
                        <a:t>Inverse problems/design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Anomaly detection</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Exploration</a:t>
                      </a:r>
                      <a:endParaRPr lang="en-SG" sz="2000" kern="1200" dirty="0">
                        <a:solidFill>
                          <a:srgbClr val="003399"/>
                        </a:solidFill>
                        <a:latin typeface="+mn-lt"/>
                        <a:ea typeface="+mn-ea"/>
                        <a:cs typeface="+mn-cs"/>
                      </a:endParaRPr>
                    </a:p>
                  </a:txBody>
                  <a:tcPr/>
                </a:tc>
                <a:extLst>
                  <a:ext uri="{0D108BD9-81ED-4DB2-BD59-A6C34878D82A}">
                    <a16:rowId xmlns:a16="http://schemas.microsoft.com/office/drawing/2014/main" val="396762409"/>
                  </a:ext>
                </a:extLst>
              </a:tr>
              <a:tr h="370840">
                <a:tc>
                  <a:txBody>
                    <a:bodyPr/>
                    <a:lstStyle/>
                    <a:p>
                      <a:r>
                        <a:rPr lang="en-US" sz="2000" kern="1200" dirty="0">
                          <a:solidFill>
                            <a:srgbClr val="003399"/>
                          </a:solidFill>
                          <a:latin typeface="+mn-lt"/>
                          <a:ea typeface="+mn-ea"/>
                          <a:cs typeface="+mn-cs"/>
                        </a:rPr>
                        <a:t>…</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a:t>
                      </a:r>
                      <a:endParaRPr lang="en-SG" sz="2000" kern="1200" dirty="0">
                        <a:solidFill>
                          <a:srgbClr val="003399"/>
                        </a:solidFill>
                        <a:latin typeface="+mn-lt"/>
                        <a:ea typeface="+mn-ea"/>
                        <a:cs typeface="+mn-cs"/>
                      </a:endParaRPr>
                    </a:p>
                  </a:txBody>
                  <a:tcPr/>
                </a:tc>
                <a:tc>
                  <a:txBody>
                    <a:bodyPr/>
                    <a:lstStyle/>
                    <a:p>
                      <a:r>
                        <a:rPr lang="en-US" sz="2000" kern="1200" dirty="0">
                          <a:solidFill>
                            <a:srgbClr val="003399"/>
                          </a:solidFill>
                          <a:latin typeface="+mn-lt"/>
                          <a:ea typeface="+mn-ea"/>
                          <a:cs typeface="+mn-cs"/>
                        </a:rPr>
                        <a:t>…</a:t>
                      </a:r>
                      <a:endParaRPr lang="en-SG" sz="2000" kern="1200" dirty="0">
                        <a:solidFill>
                          <a:srgbClr val="003399"/>
                        </a:solidFill>
                        <a:latin typeface="+mn-lt"/>
                        <a:ea typeface="+mn-ea"/>
                        <a:cs typeface="+mn-cs"/>
                      </a:endParaRPr>
                    </a:p>
                  </a:txBody>
                  <a:tcPr/>
                </a:tc>
                <a:extLst>
                  <a:ext uri="{0D108BD9-81ED-4DB2-BD59-A6C34878D82A}">
                    <a16:rowId xmlns:a16="http://schemas.microsoft.com/office/drawing/2014/main" val="56694123"/>
                  </a:ext>
                </a:extLst>
              </a:tr>
            </a:tbl>
          </a:graphicData>
        </a:graphic>
      </p:graphicFrame>
      <p:sp>
        <p:nvSpPr>
          <p:cNvPr id="9" name="Rectangle 8">
            <a:extLst>
              <a:ext uri="{FF2B5EF4-FFF2-40B4-BE49-F238E27FC236}">
                <a16:creationId xmlns:a16="http://schemas.microsoft.com/office/drawing/2014/main" id="{27DB86AB-3EA8-4BD1-88F7-E85AFB80CFA3}"/>
              </a:ext>
            </a:extLst>
          </p:cNvPr>
          <p:cNvSpPr/>
          <p:nvPr/>
        </p:nvSpPr>
        <p:spPr>
          <a:xfrm>
            <a:off x="2028562" y="5341698"/>
            <a:ext cx="6094938" cy="492443"/>
          </a:xfrm>
          <a:prstGeom prst="rect">
            <a:avLst/>
          </a:prstGeom>
        </p:spPr>
        <p:txBody>
          <a:bodyPr wrap="none">
            <a:spAutoFit/>
          </a:bodyPr>
          <a:lstStyle/>
          <a:p>
            <a:r>
              <a:rPr lang="en-US" sz="2600" dirty="0">
                <a:solidFill>
                  <a:srgbClr val="003399"/>
                </a:solidFill>
                <a:latin typeface="+mn-lt"/>
              </a:rPr>
              <a:t>There are many intersections between them!</a:t>
            </a:r>
            <a:endParaRPr lang="en-SG" sz="2600" dirty="0">
              <a:solidFill>
                <a:srgbClr val="003399"/>
              </a:solidFill>
              <a:latin typeface="+mn-lt"/>
            </a:endParaRPr>
          </a:p>
        </p:txBody>
      </p:sp>
    </p:spTree>
    <p:extLst>
      <p:ext uri="{BB962C8B-B14F-4D97-AF65-F5344CB8AC3E}">
        <p14:creationId xmlns:p14="http://schemas.microsoft.com/office/powerpoint/2010/main" val="128504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3758-A558-4464-B791-D7C9875D389C}"/>
              </a:ext>
            </a:extLst>
          </p:cNvPr>
          <p:cNvSpPr>
            <a:spLocks noGrp="1"/>
          </p:cNvSpPr>
          <p:nvPr>
            <p:ph type="title"/>
          </p:nvPr>
        </p:nvSpPr>
        <p:spPr/>
        <p:txBody>
          <a:bodyPr/>
          <a:lstStyle/>
          <a:p>
            <a:r>
              <a:rPr lang="en-US" dirty="0"/>
              <a:t>Model evaluation and selection</a:t>
            </a:r>
            <a:endParaRPr lang="en-SG" dirty="0"/>
          </a:p>
        </p:txBody>
      </p:sp>
      <p:sp>
        <p:nvSpPr>
          <p:cNvPr id="3" name="Content Placeholder 2">
            <a:extLst>
              <a:ext uri="{FF2B5EF4-FFF2-40B4-BE49-F238E27FC236}">
                <a16:creationId xmlns:a16="http://schemas.microsoft.com/office/drawing/2014/main" id="{8EC2384F-8153-4A24-A270-8C7A869BB965}"/>
              </a:ext>
            </a:extLst>
          </p:cNvPr>
          <p:cNvSpPr>
            <a:spLocks noGrp="1"/>
          </p:cNvSpPr>
          <p:nvPr>
            <p:ph idx="1"/>
          </p:nvPr>
        </p:nvSpPr>
        <p:spPr>
          <a:xfrm>
            <a:off x="611188" y="2193925"/>
            <a:ext cx="8628062" cy="1146969"/>
          </a:xfrm>
        </p:spPr>
        <p:txBody>
          <a:bodyPr/>
          <a:lstStyle/>
          <a:p>
            <a:r>
              <a:rPr lang="en-US" dirty="0"/>
              <a:t>Occam’s Razor</a:t>
            </a:r>
            <a:endParaRPr lang="en-GB" i="1" dirty="0"/>
          </a:p>
          <a:p>
            <a:r>
              <a:rPr lang="en-GB" i="1" dirty="0"/>
              <a:t>	“More things should not be used than are necessary.”</a:t>
            </a:r>
          </a:p>
          <a:p>
            <a:endParaRPr lang="en-GB" i="1" dirty="0"/>
          </a:p>
          <a:p>
            <a:endParaRPr lang="en-SG" dirty="0"/>
          </a:p>
        </p:txBody>
      </p:sp>
      <p:sp>
        <p:nvSpPr>
          <p:cNvPr id="4" name="Footer Placeholder 3">
            <a:extLst>
              <a:ext uri="{FF2B5EF4-FFF2-40B4-BE49-F238E27FC236}">
                <a16:creationId xmlns:a16="http://schemas.microsoft.com/office/drawing/2014/main" id="{6CE5C798-F223-418F-BA36-70B904C16A69}"/>
              </a:ext>
            </a:extLst>
          </p:cNvPr>
          <p:cNvSpPr>
            <a:spLocks noGrp="1"/>
          </p:cNvSpPr>
          <p:nvPr>
            <p:ph type="ftr" sz="quarter" idx="12"/>
          </p:nvPr>
        </p:nvSpPr>
        <p:spPr/>
        <p:txBody>
          <a:bodyPr/>
          <a:lstStyle/>
          <a:p>
            <a:pPr>
              <a:defRPr/>
            </a:pPr>
            <a:endParaRPr lang="en-GB" altLang="en-US"/>
          </a:p>
          <a:p>
            <a:pPr>
              <a:defRPr/>
            </a:pPr>
            <a:endParaRPr lang="en-GB" altLang="en-US"/>
          </a:p>
        </p:txBody>
      </p:sp>
      <p:graphicFrame>
        <p:nvGraphicFramePr>
          <p:cNvPr id="5" name="Diagram 4">
            <a:extLst>
              <a:ext uri="{FF2B5EF4-FFF2-40B4-BE49-F238E27FC236}">
                <a16:creationId xmlns:a16="http://schemas.microsoft.com/office/drawing/2014/main" id="{52484662-453B-4E21-B6B2-D7B76B841E2D}"/>
              </a:ext>
            </a:extLst>
          </p:cNvPr>
          <p:cNvGraphicFramePr/>
          <p:nvPr>
            <p:extLst>
              <p:ext uri="{D42A27DB-BD31-4B8C-83A1-F6EECF244321}">
                <p14:modId xmlns:p14="http://schemas.microsoft.com/office/powerpoint/2010/main" val="2567014102"/>
              </p:ext>
            </p:extLst>
          </p:nvPr>
        </p:nvGraphicFramePr>
        <p:xfrm>
          <a:off x="1541198" y="3663332"/>
          <a:ext cx="6768042"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Right 5">
            <a:extLst>
              <a:ext uri="{FF2B5EF4-FFF2-40B4-BE49-F238E27FC236}">
                <a16:creationId xmlns:a16="http://schemas.microsoft.com/office/drawing/2014/main" id="{71F2CDFA-AFD2-45D6-8B86-6494487500BF}"/>
              </a:ext>
            </a:extLst>
          </p:cNvPr>
          <p:cNvSpPr/>
          <p:nvPr/>
        </p:nvSpPr>
        <p:spPr bwMode="auto">
          <a:xfrm>
            <a:off x="1541198" y="5271407"/>
            <a:ext cx="6768042" cy="373125"/>
          </a:xfrm>
          <a:prstGeom prst="rightArrow">
            <a:avLst/>
          </a:prstGeom>
          <a:gradFill flip="none" rotWithShape="1">
            <a:gsLst>
              <a:gs pos="0">
                <a:schemeClr val="accent2">
                  <a:lumMod val="0"/>
                  <a:lumOff val="100000"/>
                </a:schemeClr>
              </a:gs>
              <a:gs pos="0">
                <a:schemeClr val="accent2">
                  <a:lumMod val="0"/>
                  <a:lumOff val="100000"/>
                </a:schemeClr>
              </a:gs>
              <a:gs pos="100000">
                <a:schemeClr val="accent2">
                  <a:lumMod val="10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7" name="TextBox 6">
            <a:extLst>
              <a:ext uri="{FF2B5EF4-FFF2-40B4-BE49-F238E27FC236}">
                <a16:creationId xmlns:a16="http://schemas.microsoft.com/office/drawing/2014/main" id="{95B3980E-5641-4826-8F1D-487A43E10671}"/>
              </a:ext>
            </a:extLst>
          </p:cNvPr>
          <p:cNvSpPr txBox="1"/>
          <p:nvPr/>
        </p:nvSpPr>
        <p:spPr>
          <a:xfrm>
            <a:off x="1992313" y="5607040"/>
            <a:ext cx="5865812" cy="477054"/>
          </a:xfrm>
          <a:prstGeom prst="rect">
            <a:avLst/>
          </a:prstGeom>
          <a:noFill/>
        </p:spPr>
        <p:txBody>
          <a:bodyPr wrap="square" rtlCol="0">
            <a:spAutoFit/>
          </a:bodyPr>
          <a:lstStyle/>
          <a:p>
            <a:r>
              <a:rPr lang="en-US" sz="2500" b="1" dirty="0">
                <a:solidFill>
                  <a:srgbClr val="003399"/>
                </a:solidFill>
                <a:latin typeface="+mn-lt"/>
              </a:rPr>
              <a:t>Decreasing complexity and assumptions</a:t>
            </a:r>
            <a:endParaRPr lang="en-SG" sz="2500" b="1" dirty="0">
              <a:solidFill>
                <a:srgbClr val="003399"/>
              </a:solidFill>
              <a:latin typeface="+mn-lt"/>
            </a:endParaRPr>
          </a:p>
        </p:txBody>
      </p:sp>
    </p:spTree>
    <p:extLst>
      <p:ext uri="{BB962C8B-B14F-4D97-AF65-F5344CB8AC3E}">
        <p14:creationId xmlns:p14="http://schemas.microsoft.com/office/powerpoint/2010/main" val="249044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A619-213D-401E-85D8-BA9F13C883AB}"/>
              </a:ext>
            </a:extLst>
          </p:cNvPr>
          <p:cNvSpPr>
            <a:spLocks noGrp="1"/>
          </p:cNvSpPr>
          <p:nvPr>
            <p:ph type="title"/>
          </p:nvPr>
        </p:nvSpPr>
        <p:spPr/>
        <p:txBody>
          <a:bodyPr/>
          <a:lstStyle/>
          <a:p>
            <a:r>
              <a:rPr lang="en-US" dirty="0"/>
              <a:t>Evaluation and Selection using Data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3FACF5-3798-41EE-BE64-C4766E04663B}"/>
                  </a:ext>
                </a:extLst>
              </p:cNvPr>
              <p:cNvSpPr>
                <a:spLocks noGrp="1"/>
              </p:cNvSpPr>
              <p:nvPr>
                <p:ph idx="1"/>
              </p:nvPr>
            </p:nvSpPr>
            <p:spPr/>
            <p:txBody>
              <a:bodyPr/>
              <a:lstStyle/>
              <a:p>
                <a:r>
                  <a:rPr lang="en-US" dirty="0"/>
                  <a:t>In more quantitative terms, given a dataset </a:t>
                </a:r>
                <a14:m>
                  <m:oMath xmlns:m="http://schemas.openxmlformats.org/officeDocument/2006/math">
                    <m:r>
                      <a:rPr lang="en-US" b="1" i="1" smtClean="0">
                        <a:latin typeface="Cambria Math" panose="02040503050406030204" pitchFamily="18" charset="0"/>
                      </a:rPr>
                      <m:t>𝒟</m:t>
                    </m:r>
                  </m:oMath>
                </a14:m>
                <a:r>
                  <a:rPr lang="en-SG" dirty="0"/>
                  <a:t>, we split it into</a:t>
                </a:r>
                <a:br>
                  <a:rPr lang="en-SG" dirty="0"/>
                </a:br>
                <a:r>
                  <a:rPr lang="en-SG" dirty="0"/>
                  <a:t> </a:t>
                </a:r>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𝒟</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𝒟</m:t>
                          </m:r>
                        </m:e>
                        <m:sub>
                          <m:r>
                            <a:rPr lang="en-US" b="1" i="1" smtClean="0">
                              <a:latin typeface="Cambria Math" panose="02040503050406030204" pitchFamily="18" charset="0"/>
                            </a:rPr>
                            <m:t>𝒕𝒓𝒂𝒊𝒏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𝒟</m:t>
                          </m:r>
                        </m:e>
                        <m:sub>
                          <m:r>
                            <a:rPr lang="en-US" b="1" i="1" smtClean="0">
                              <a:latin typeface="Cambria Math" panose="02040503050406030204" pitchFamily="18" charset="0"/>
                            </a:rPr>
                            <m:t>𝒕𝒆𝒔𝒕</m:t>
                          </m:r>
                        </m:sub>
                      </m:sSub>
                    </m:oMath>
                  </m:oMathPara>
                </a14:m>
                <a:endParaRPr lang="en-SG" dirty="0"/>
              </a:p>
              <a:p>
                <a:endParaRPr lang="en-SG" dirty="0"/>
              </a:p>
              <a:p>
                <a:pPr marL="717550" lvl="1" indent="-342900">
                  <a:buFont typeface="Arial" panose="020B0604020202020204" pitchFamily="34" charset="0"/>
                  <a:buChar char="•"/>
                </a:pP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𝒟</m:t>
                        </m:r>
                      </m:e>
                      <m:sub>
                        <m:r>
                          <a:rPr lang="en-US" sz="2400" b="1" i="1" smtClean="0">
                            <a:latin typeface="Cambria Math" panose="02040503050406030204" pitchFamily="18" charset="0"/>
                          </a:rPr>
                          <m:t>𝒕𝒓𝒂𝒊𝒏</m:t>
                        </m:r>
                      </m:sub>
                    </m:sSub>
                  </m:oMath>
                </a14:m>
                <a:r>
                  <a:rPr lang="en-SG" sz="2400" dirty="0"/>
                  <a:t> is called the </a:t>
                </a:r>
                <a:r>
                  <a:rPr lang="en-SG" sz="2400" b="1" dirty="0"/>
                  <a:t>training set</a:t>
                </a:r>
                <a:r>
                  <a:rPr lang="en-SG" sz="2400" dirty="0"/>
                  <a:t>, and it is used to train our machine learning model</a:t>
                </a:r>
              </a:p>
              <a:p>
                <a:pPr marL="717550" lvl="1" indent="-342900">
                  <a:buFont typeface="Arial" panose="020B0604020202020204" pitchFamily="34" charset="0"/>
                  <a:buChar char="•"/>
                </a:pP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𝒟</m:t>
                        </m:r>
                      </m:e>
                      <m:sub>
                        <m:r>
                          <a:rPr lang="en-US" sz="2400" b="1" i="1" smtClean="0">
                            <a:latin typeface="Cambria Math" panose="02040503050406030204" pitchFamily="18" charset="0"/>
                          </a:rPr>
                          <m:t>𝒕𝒆𝒔𝒕</m:t>
                        </m:r>
                      </m:sub>
                    </m:sSub>
                  </m:oMath>
                </a14:m>
                <a:r>
                  <a:rPr lang="en-SG" sz="2400" b="1" dirty="0"/>
                  <a:t> </a:t>
                </a:r>
                <a:r>
                  <a:rPr lang="en-SG" sz="2400" dirty="0"/>
                  <a:t>is called the testing set, and it is used to evaluate the performance of our model. We should </a:t>
                </a:r>
                <a:r>
                  <a:rPr lang="en-SG" sz="2400" b="1" dirty="0"/>
                  <a:t>not</a:t>
                </a:r>
                <a:r>
                  <a:rPr lang="en-SG" sz="2400" dirty="0"/>
                  <a:t> peek at this set while training!</a:t>
                </a:r>
              </a:p>
              <a:p>
                <a:pPr marL="717550" lvl="1" indent="-342900">
                  <a:buFont typeface="Arial" panose="020B0604020202020204" pitchFamily="34" charset="0"/>
                  <a:buChar char="•"/>
                </a:pPr>
                <a:r>
                  <a:rPr lang="en-SG" sz="2400" dirty="0">
                    <a:solidFill>
                      <a:schemeClr val="bg2"/>
                    </a:solidFill>
                  </a:rPr>
                  <a:t>An additional splitting into a </a:t>
                </a:r>
                <a:r>
                  <a:rPr lang="en-SG" sz="2400" b="1" dirty="0">
                    <a:solidFill>
                      <a:schemeClr val="bg2"/>
                    </a:solidFill>
                  </a:rPr>
                  <a:t>validation set </a:t>
                </a:r>
                <a14:m>
                  <m:oMath xmlns:m="http://schemas.openxmlformats.org/officeDocument/2006/math">
                    <m:sSub>
                      <m:sSubPr>
                        <m:ctrlPr>
                          <a:rPr lang="en-US" sz="2400" b="1" i="1">
                            <a:solidFill>
                              <a:schemeClr val="bg2"/>
                            </a:solidFill>
                            <a:latin typeface="Cambria Math" panose="02040503050406030204" pitchFamily="18" charset="0"/>
                          </a:rPr>
                        </m:ctrlPr>
                      </m:sSubPr>
                      <m:e>
                        <m:r>
                          <a:rPr lang="en-US" sz="2400" b="1" i="1">
                            <a:solidFill>
                              <a:schemeClr val="bg2"/>
                            </a:solidFill>
                            <a:latin typeface="Cambria Math" panose="02040503050406030204" pitchFamily="18" charset="0"/>
                          </a:rPr>
                          <m:t>𝒟</m:t>
                        </m:r>
                      </m:e>
                      <m:sub>
                        <m:r>
                          <a:rPr lang="en-US" sz="2400" b="1" i="1" smtClean="0">
                            <a:solidFill>
                              <a:schemeClr val="bg2"/>
                            </a:solidFill>
                            <a:latin typeface="Cambria Math" panose="02040503050406030204" pitchFamily="18" charset="0"/>
                          </a:rPr>
                          <m:t>𝒗𝒂𝒍𝒊𝒅</m:t>
                        </m:r>
                      </m:sub>
                    </m:sSub>
                  </m:oMath>
                </a14:m>
                <a:r>
                  <a:rPr lang="en-SG" sz="2400" dirty="0">
                    <a:solidFill>
                      <a:schemeClr val="bg2"/>
                    </a:solidFill>
                  </a:rPr>
                  <a:t> is sometimes used to perform hyper-parameter tuning and model selection</a:t>
                </a:r>
              </a:p>
            </p:txBody>
          </p:sp>
        </mc:Choice>
        <mc:Fallback xmlns="">
          <p:sp>
            <p:nvSpPr>
              <p:cNvPr id="3" name="Content Placeholder 2">
                <a:extLst>
                  <a:ext uri="{FF2B5EF4-FFF2-40B4-BE49-F238E27FC236}">
                    <a16:creationId xmlns:a16="http://schemas.microsoft.com/office/drawing/2014/main" id="{723FACF5-3798-41EE-BE64-C4766E04663B}"/>
                  </a:ext>
                </a:extLst>
              </p:cNvPr>
              <p:cNvSpPr>
                <a:spLocks noGrp="1" noRot="1" noChangeAspect="1" noMove="1" noResize="1" noEditPoints="1" noAdjustHandles="1" noChangeArrowheads="1" noChangeShapeType="1" noTextEdit="1"/>
              </p:cNvSpPr>
              <p:nvPr>
                <p:ph idx="1"/>
              </p:nvPr>
            </p:nvSpPr>
            <p:spPr>
              <a:blipFill>
                <a:blip r:embed="rId2"/>
                <a:stretch>
                  <a:fillRect l="-1176" t="-1067" r="-588" b="-5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B03A5D2-EF98-4E77-9695-D02F2CAD0DA9}"/>
              </a:ext>
            </a:extLst>
          </p:cNvPr>
          <p:cNvSpPr>
            <a:spLocks noGrp="1"/>
          </p:cNvSpPr>
          <p:nvPr>
            <p:ph type="ftr" sz="quarter" idx="12"/>
          </p:nvPr>
        </p:nvSpPr>
        <p:spPr/>
        <p:txBody>
          <a:bodyPr/>
          <a:lstStyle/>
          <a:p>
            <a:pPr>
              <a:defRPr/>
            </a:pPr>
            <a:endParaRPr lang="en-GB" altLang="en-US" dirty="0"/>
          </a:p>
          <a:p>
            <a:pPr>
              <a:defRPr/>
            </a:pPr>
            <a:endParaRPr lang="en-GB" altLang="en-US" dirty="0"/>
          </a:p>
        </p:txBody>
      </p:sp>
    </p:spTree>
    <p:extLst>
      <p:ext uri="{BB962C8B-B14F-4D97-AF65-F5344CB8AC3E}">
        <p14:creationId xmlns:p14="http://schemas.microsoft.com/office/powerpoint/2010/main" val="283478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DF82A6D-BE0B-48D9-BF98-259CF7DC4C1F}"/>
              </a:ext>
            </a:extLst>
          </p:cNvPr>
          <p:cNvSpPr>
            <a:spLocks noGrp="1"/>
          </p:cNvSpPr>
          <p:nvPr>
            <p:ph type="body" idx="1"/>
          </p:nvPr>
        </p:nvSpPr>
        <p:spPr/>
        <p:txBody>
          <a:bodyPr/>
          <a:lstStyle/>
          <a:p>
            <a:r>
              <a:rPr lang="en-US" dirty="0"/>
              <a:t>Supervised Learning</a:t>
            </a:r>
            <a:endParaRPr lang="en-SG" dirty="0"/>
          </a:p>
        </p:txBody>
      </p:sp>
      <p:sp>
        <p:nvSpPr>
          <p:cNvPr id="4" name="Footer Placeholder 3">
            <a:extLst>
              <a:ext uri="{FF2B5EF4-FFF2-40B4-BE49-F238E27FC236}">
                <a16:creationId xmlns:a16="http://schemas.microsoft.com/office/drawing/2014/main" id="{21BFF319-2822-4B78-8A0C-1AB36C1E7964}"/>
              </a:ext>
            </a:extLst>
          </p:cNvPr>
          <p:cNvSpPr>
            <a:spLocks noGrp="1"/>
          </p:cNvSpPr>
          <p:nvPr>
            <p:ph type="ftr" sz="quarter" idx="4294967295"/>
          </p:nvPr>
        </p:nvSpPr>
        <p:spPr>
          <a:xfrm>
            <a:off x="6937375" y="7016750"/>
            <a:ext cx="3214688" cy="506413"/>
          </a:xfrm>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83841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F890-CABC-42E6-8F58-D4BF1F22EE2C}"/>
              </a:ext>
            </a:extLst>
          </p:cNvPr>
          <p:cNvSpPr>
            <a:spLocks noGrp="1"/>
          </p:cNvSpPr>
          <p:nvPr>
            <p:ph type="title"/>
          </p:nvPr>
        </p:nvSpPr>
        <p:spPr/>
        <p:txBody>
          <a:bodyPr/>
          <a:lstStyle/>
          <a:p>
            <a:r>
              <a:rPr lang="en-US" dirty="0"/>
              <a:t>What is supervised learning?</a:t>
            </a:r>
            <a:endParaRPr lang="en-SG" dirty="0"/>
          </a:p>
        </p:txBody>
      </p:sp>
      <p:sp>
        <p:nvSpPr>
          <p:cNvPr id="3" name="Content Placeholder 2">
            <a:extLst>
              <a:ext uri="{FF2B5EF4-FFF2-40B4-BE49-F238E27FC236}">
                <a16:creationId xmlns:a16="http://schemas.microsoft.com/office/drawing/2014/main" id="{6B120702-1A40-4248-B364-040ADA1544E5}"/>
              </a:ext>
            </a:extLst>
          </p:cNvPr>
          <p:cNvSpPr>
            <a:spLocks noGrp="1"/>
          </p:cNvSpPr>
          <p:nvPr>
            <p:ph idx="1"/>
          </p:nvPr>
        </p:nvSpPr>
        <p:spPr/>
        <p:txBody>
          <a:bodyPr/>
          <a:lstStyle/>
          <a:p>
            <a:r>
              <a:rPr lang="en-US" dirty="0"/>
              <a:t>Supervised learning </a:t>
            </a:r>
            <a:r>
              <a:rPr lang="en-US" b="0" dirty="0"/>
              <a:t>is simplest and most prevalent type of machine learning problems</a:t>
            </a:r>
          </a:p>
          <a:p>
            <a:endParaRPr lang="en-US" b="0" dirty="0"/>
          </a:p>
          <a:p>
            <a:r>
              <a:rPr lang="en-US" b="0" dirty="0"/>
              <a:t>It is about learning to </a:t>
            </a:r>
            <a:r>
              <a:rPr lang="en-US" dirty="0"/>
              <a:t>make predictions</a:t>
            </a:r>
            <a:br>
              <a:rPr lang="en-US" dirty="0"/>
            </a:br>
            <a:endParaRPr lang="en-US" dirty="0"/>
          </a:p>
          <a:p>
            <a:r>
              <a:rPr lang="en-US" b="0" dirty="0"/>
              <a:t>Examples</a:t>
            </a:r>
          </a:p>
          <a:p>
            <a:pPr marL="717550" lvl="1" indent="-342900">
              <a:buFont typeface="Arial" panose="020B0604020202020204" pitchFamily="34" charset="0"/>
              <a:buChar char="•"/>
            </a:pPr>
            <a:r>
              <a:rPr lang="en-US" dirty="0"/>
              <a:t>Image recognition</a:t>
            </a:r>
          </a:p>
          <a:p>
            <a:pPr marL="717550" lvl="1" indent="-342900">
              <a:buFont typeface="Arial" panose="020B0604020202020204" pitchFamily="34" charset="0"/>
              <a:buChar char="•"/>
            </a:pPr>
            <a:r>
              <a:rPr lang="en-US" dirty="0"/>
              <a:t>Weather prediction</a:t>
            </a:r>
          </a:p>
          <a:p>
            <a:pPr marL="717550" lvl="1" indent="-342900">
              <a:buFont typeface="Arial" panose="020B0604020202020204" pitchFamily="34" charset="0"/>
              <a:buChar char="•"/>
            </a:pPr>
            <a:r>
              <a:rPr lang="en-US" b="0" dirty="0"/>
              <a:t>Stock price prediction</a:t>
            </a:r>
          </a:p>
          <a:p>
            <a:pPr marL="717550" lvl="1" indent="-342900">
              <a:buFont typeface="Arial" panose="020B0604020202020204" pitchFamily="34" charset="0"/>
              <a:buChar char="•"/>
            </a:pPr>
            <a:r>
              <a:rPr lang="en-US" dirty="0"/>
              <a:t>…</a:t>
            </a:r>
            <a:endParaRPr lang="en-US" b="0" dirty="0"/>
          </a:p>
        </p:txBody>
      </p:sp>
      <p:sp>
        <p:nvSpPr>
          <p:cNvPr id="4" name="Footer Placeholder 3">
            <a:extLst>
              <a:ext uri="{FF2B5EF4-FFF2-40B4-BE49-F238E27FC236}">
                <a16:creationId xmlns:a16="http://schemas.microsoft.com/office/drawing/2014/main" id="{5987E605-685F-47BA-BCE8-3AA3E0FD37B8}"/>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344476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897F82-7BAF-4B6B-8A3D-9A95ADD4FF35}"/>
              </a:ext>
            </a:extLst>
          </p:cNvPr>
          <p:cNvSpPr>
            <a:spLocks noGrp="1"/>
          </p:cNvSpPr>
          <p:nvPr>
            <p:ph type="ftr" sz="quarter" idx="12"/>
          </p:nvPr>
        </p:nvSpPr>
        <p:spPr/>
        <p:txBody>
          <a:bodyPr/>
          <a:lstStyle/>
          <a:p>
            <a:pPr>
              <a:defRPr/>
            </a:pPr>
            <a:endParaRPr lang="en-GB" altLang="en-US" dirty="0"/>
          </a:p>
          <a:p>
            <a:pPr>
              <a:defRPr/>
            </a:pPr>
            <a:endParaRPr lang="en-GB"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AC973D7-DE35-4E7F-BA95-7C9B4CFB70D4}"/>
                  </a:ext>
                </a:extLst>
              </p:cNvPr>
              <p:cNvSpPr txBox="1">
                <a:spLocks/>
              </p:cNvSpPr>
              <p:nvPr/>
            </p:nvSpPr>
            <p:spPr>
              <a:xfrm>
                <a:off x="504031" y="597695"/>
                <a:ext cx="8628062" cy="1447800"/>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Given </a:t>
                </a:r>
                <a:r>
                  <a:rPr lang="en-US" dirty="0"/>
                  <a:t>dataset</a:t>
                </a:r>
                <a:r>
                  <a:rPr lang="en-US" b="0" dirty="0"/>
                  <a:t>: </a:t>
                </a:r>
                <a14:m>
                  <m:oMath xmlns:m="http://schemas.openxmlformats.org/officeDocument/2006/math">
                    <m:r>
                      <a:rPr lang="en-US" b="0" i="1" smtClean="0">
                        <a:latin typeface="Cambria Math" panose="02040503050406030204" pitchFamily="18" charset="0"/>
                      </a:rPr>
                      <m:t>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a14:m>
                <a:endParaRPr lang="en-US" b="0" dirty="0"/>
              </a:p>
              <a:p>
                <a:pPr algn="ctr"/>
                <a:r>
                  <a:rPr lang="en-US" dirty="0"/>
                  <a:t>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b="0" dirty="0"/>
                  <a:t>     </a:t>
                </a:r>
                <a:r>
                  <a:rPr lang="en-US" dirty="0"/>
                  <a:t>Outputs/labels: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b="0" dirty="0"/>
                  <a:t>     </a:t>
                </a:r>
                <a:r>
                  <a:rPr lang="en-US" dirty="0"/>
                  <a:t>Data size: </a:t>
                </a:r>
                <a14:m>
                  <m:oMath xmlns:m="http://schemas.openxmlformats.org/officeDocument/2006/math">
                    <m:r>
                      <a:rPr lang="en-US" b="0" i="1" smtClean="0">
                        <a:latin typeface="Cambria Math" panose="02040503050406030204" pitchFamily="18" charset="0"/>
                      </a:rPr>
                      <m:t>𝑁</m:t>
                    </m:r>
                  </m:oMath>
                </a14:m>
                <a:endParaRPr lang="en-US" b="0" dirty="0"/>
              </a:p>
              <a:p>
                <a:r>
                  <a:rPr lang="en-US" b="0" dirty="0"/>
                  <a:t>Goal: learn the relationship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endParaRPr lang="en-US" b="0" dirty="0"/>
              </a:p>
            </p:txBody>
          </p:sp>
        </mc:Choice>
        <mc:Fallback xmlns="">
          <p:sp>
            <p:nvSpPr>
              <p:cNvPr id="5" name="Content Placeholder 2">
                <a:extLst>
                  <a:ext uri="{FF2B5EF4-FFF2-40B4-BE49-F238E27FC236}">
                    <a16:creationId xmlns:a16="http://schemas.microsoft.com/office/drawing/2014/main" id="{4AC973D7-DE35-4E7F-BA95-7C9B4CFB70D4}"/>
                  </a:ext>
                </a:extLst>
              </p:cNvPr>
              <p:cNvSpPr txBox="1">
                <a:spLocks noRot="1" noChangeAspect="1" noMove="1" noResize="1" noEditPoints="1" noAdjustHandles="1" noChangeArrowheads="1" noChangeShapeType="1" noTextEdit="1"/>
              </p:cNvSpPr>
              <p:nvPr/>
            </p:nvSpPr>
            <p:spPr>
              <a:xfrm>
                <a:off x="504031" y="597695"/>
                <a:ext cx="8628062" cy="1447800"/>
              </a:xfrm>
              <a:prstGeom prst="rect">
                <a:avLst/>
              </a:prstGeom>
              <a:blipFill>
                <a:blip r:embed="rId2"/>
                <a:stretch>
                  <a:fillRect l="-1175" t="-2609" b="-69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CA1C545-72CF-4A54-872C-D09CC3F8326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69739" y="2258873"/>
            <a:ext cx="1828799" cy="1220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A872419-BF77-477F-9C64-5127B5B6B17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869739" y="3721894"/>
            <a:ext cx="1834692" cy="1220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Arrow: Right 11">
            <a:extLst>
              <a:ext uri="{FF2B5EF4-FFF2-40B4-BE49-F238E27FC236}">
                <a16:creationId xmlns:a16="http://schemas.microsoft.com/office/drawing/2014/main" id="{8FF72CC4-DC97-42F9-9D2B-75FC5545E775}"/>
              </a:ext>
            </a:extLst>
          </p:cNvPr>
          <p:cNvSpPr/>
          <p:nvPr/>
        </p:nvSpPr>
        <p:spPr bwMode="auto">
          <a:xfrm>
            <a:off x="4085431" y="3385159"/>
            <a:ext cx="2939257" cy="43021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E1FAFC-F05C-4F64-8412-1B94046E3361}"/>
                  </a:ext>
                </a:extLst>
              </p:cNvPr>
              <p:cNvSpPr txBox="1"/>
              <p:nvPr/>
            </p:nvSpPr>
            <p:spPr>
              <a:xfrm>
                <a:off x="7209631" y="2729252"/>
                <a:ext cx="2667000" cy="772647"/>
              </a:xfrm>
              <a:prstGeom prst="rect">
                <a:avLst/>
              </a:prstGeom>
              <a:noFill/>
            </p:spPr>
            <p:txBody>
              <a:bodyPr wrap="square" rtlCol="0">
                <a:spAutoFit/>
              </a:bodyPr>
              <a:lstStyle/>
              <a:p>
                <a14:m>
                  <m:oMath xmlns:m="http://schemas.openxmlformats.org/officeDocument/2006/math">
                    <m:sSub>
                      <m:sSubPr>
                        <m:ctrlPr>
                          <a:rPr lang="en-US" sz="2500" i="1" smtClean="0">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𝑦</m:t>
                        </m:r>
                      </m:e>
                      <m:sub>
                        <m:r>
                          <a:rPr lang="en-US" sz="2500">
                            <a:solidFill>
                              <a:srgbClr val="003399"/>
                            </a:solidFill>
                            <a:latin typeface="Cambria Math" panose="02040503050406030204" pitchFamily="18" charset="0"/>
                          </a:rPr>
                          <m:t>1</m:t>
                        </m:r>
                      </m:sub>
                    </m:sSub>
                    <m:r>
                      <a:rPr lang="en-US" sz="2500">
                        <a:solidFill>
                          <a:srgbClr val="003399"/>
                        </a:solidFill>
                        <a:latin typeface="Cambria Math" panose="02040503050406030204" pitchFamily="18" charset="0"/>
                      </a:rPr>
                      <m:t>= </m:t>
                    </m:r>
                  </m:oMath>
                </a14:m>
                <a:r>
                  <a:rPr lang="en-US" sz="2500" dirty="0">
                    <a:solidFill>
                      <a:srgbClr val="003399"/>
                    </a:solidFill>
                    <a:latin typeface="+mn-lt"/>
                  </a:rPr>
                  <a:t>Cat       </a:t>
                </a:r>
                <a14:m>
                  <m:oMath xmlns:m="http://schemas.openxmlformats.org/officeDocument/2006/math">
                    <m:d>
                      <m:dPr>
                        <m:ctrlPr>
                          <a:rPr lang="en-US" sz="2500" i="1" smtClean="0">
                            <a:solidFill>
                              <a:schemeClr val="bg2"/>
                            </a:solidFill>
                            <a:latin typeface="Cambria Math" panose="02040503050406030204" pitchFamily="18" charset="0"/>
                          </a:rPr>
                        </m:ctrlPr>
                      </m:dPr>
                      <m:e>
                        <m:m>
                          <m:mPr>
                            <m:mcs>
                              <m:mc>
                                <m:mcPr>
                                  <m:count m:val="1"/>
                                  <m:mcJc m:val="center"/>
                                </m:mcPr>
                              </m:mc>
                            </m:mcs>
                            <m:ctrlPr>
                              <a:rPr lang="en-US" sz="2500" i="1" smtClean="0">
                                <a:solidFill>
                                  <a:schemeClr val="bg2"/>
                                </a:solidFill>
                                <a:latin typeface="Cambria Math" panose="02040503050406030204" pitchFamily="18" charset="0"/>
                              </a:rPr>
                            </m:ctrlPr>
                          </m:mPr>
                          <m:mr>
                            <m:e>
                              <m:r>
                                <m:rPr>
                                  <m:brk m:alnAt="7"/>
                                </m:rPr>
                                <a:rPr lang="en-SG" sz="2500" b="0" i="1" smtClean="0">
                                  <a:solidFill>
                                    <a:schemeClr val="bg2"/>
                                  </a:solidFill>
                                  <a:latin typeface="Cambria Math" panose="02040503050406030204" pitchFamily="18" charset="0"/>
                                </a:rPr>
                                <m:t>1</m:t>
                              </m:r>
                            </m:e>
                          </m:mr>
                          <m:mr>
                            <m:e>
                              <m:r>
                                <a:rPr lang="en-SG" sz="2500" b="0" i="1" smtClean="0">
                                  <a:solidFill>
                                    <a:schemeClr val="bg2"/>
                                  </a:solidFill>
                                  <a:latin typeface="Cambria Math" panose="02040503050406030204" pitchFamily="18" charset="0"/>
                                </a:rPr>
                                <m:t>0</m:t>
                              </m:r>
                            </m:e>
                          </m:mr>
                        </m:m>
                      </m:e>
                    </m:d>
                  </m:oMath>
                </a14:m>
                <a:endParaRPr lang="en-SG" sz="2500" dirty="0">
                  <a:solidFill>
                    <a:srgbClr val="003399"/>
                  </a:solidFill>
                  <a:latin typeface="+mn-lt"/>
                </a:endParaRPr>
              </a:p>
            </p:txBody>
          </p:sp>
        </mc:Choice>
        <mc:Fallback xmlns="">
          <p:sp>
            <p:nvSpPr>
              <p:cNvPr id="13" name="TextBox 12">
                <a:extLst>
                  <a:ext uri="{FF2B5EF4-FFF2-40B4-BE49-F238E27FC236}">
                    <a16:creationId xmlns:a16="http://schemas.microsoft.com/office/drawing/2014/main" id="{8DE1FAFC-F05C-4F64-8412-1B94046E3361}"/>
                  </a:ext>
                </a:extLst>
              </p:cNvPr>
              <p:cNvSpPr txBox="1">
                <a:spLocks noRot="1" noChangeAspect="1" noMove="1" noResize="1" noEditPoints="1" noAdjustHandles="1" noChangeArrowheads="1" noChangeShapeType="1" noTextEdit="1"/>
              </p:cNvSpPr>
              <p:nvPr/>
            </p:nvSpPr>
            <p:spPr>
              <a:xfrm>
                <a:off x="7209631" y="2729252"/>
                <a:ext cx="2667000" cy="772647"/>
              </a:xfrm>
              <a:prstGeom prst="rect">
                <a:avLst/>
              </a:prstGeom>
              <a:blipFill>
                <a:blip r:embed="rId7"/>
                <a:stretch>
                  <a:fillRect l="-948"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87DA8-3DF5-4058-8060-2A289408B8FC}"/>
                  </a:ext>
                </a:extLst>
              </p:cNvPr>
              <p:cNvSpPr txBox="1"/>
              <p:nvPr/>
            </p:nvSpPr>
            <p:spPr>
              <a:xfrm>
                <a:off x="7209631" y="4022229"/>
                <a:ext cx="2667000" cy="772647"/>
              </a:xfrm>
              <a:prstGeom prst="rect">
                <a:avLst/>
              </a:prstGeom>
              <a:noFill/>
            </p:spPr>
            <p:txBody>
              <a:bodyPr wrap="square" rtlCol="0">
                <a:spAutoFit/>
              </a:bodyPr>
              <a:lstStyle/>
              <a:p>
                <a14:m>
                  <m:oMath xmlns:m="http://schemas.openxmlformats.org/officeDocument/2006/math">
                    <m:sSub>
                      <m:sSubPr>
                        <m:ctrlPr>
                          <a:rPr lang="en-US" sz="2500" i="1" smtClean="0">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𝑦</m:t>
                        </m:r>
                      </m:e>
                      <m:sub>
                        <m:r>
                          <a:rPr lang="en-US" sz="2500">
                            <a:solidFill>
                              <a:srgbClr val="003399"/>
                            </a:solidFill>
                            <a:latin typeface="Cambria Math" panose="02040503050406030204" pitchFamily="18" charset="0"/>
                          </a:rPr>
                          <m:t>2</m:t>
                        </m:r>
                      </m:sub>
                    </m:sSub>
                    <m:r>
                      <a:rPr lang="en-US" sz="2500">
                        <a:solidFill>
                          <a:srgbClr val="003399"/>
                        </a:solidFill>
                        <a:latin typeface="Cambria Math" panose="02040503050406030204" pitchFamily="18" charset="0"/>
                      </a:rPr>
                      <m:t>=</m:t>
                    </m:r>
                  </m:oMath>
                </a14:m>
                <a:r>
                  <a:rPr lang="en-US" sz="2500" dirty="0">
                    <a:solidFill>
                      <a:srgbClr val="003399"/>
                    </a:solidFill>
                    <a:latin typeface="+mn-lt"/>
                  </a:rPr>
                  <a:t> Dog</a:t>
                </a:r>
                <a:r>
                  <a:rPr lang="en-US" sz="2500" dirty="0">
                    <a:solidFill>
                      <a:srgbClr val="003399"/>
                    </a:solidFill>
                  </a:rPr>
                  <a:t>      </a:t>
                </a:r>
                <a14:m>
                  <m:oMath xmlns:m="http://schemas.openxmlformats.org/officeDocument/2006/math">
                    <m:d>
                      <m:dPr>
                        <m:ctrlPr>
                          <a:rPr lang="en-US" sz="2500" i="1" smtClean="0">
                            <a:solidFill>
                              <a:schemeClr val="bg2"/>
                            </a:solidFill>
                            <a:latin typeface="Cambria Math" panose="02040503050406030204" pitchFamily="18" charset="0"/>
                          </a:rPr>
                        </m:ctrlPr>
                      </m:dPr>
                      <m:e>
                        <m:m>
                          <m:mPr>
                            <m:mcs>
                              <m:mc>
                                <m:mcPr>
                                  <m:count m:val="1"/>
                                  <m:mcJc m:val="center"/>
                                </m:mcPr>
                              </m:mc>
                            </m:mcs>
                            <m:ctrlPr>
                              <a:rPr lang="en-US" sz="2500" i="1">
                                <a:solidFill>
                                  <a:schemeClr val="bg2"/>
                                </a:solidFill>
                                <a:latin typeface="Cambria Math" panose="02040503050406030204" pitchFamily="18" charset="0"/>
                              </a:rPr>
                            </m:ctrlPr>
                          </m:mPr>
                          <m:mr>
                            <m:e>
                              <m:r>
                                <m:rPr>
                                  <m:brk m:alnAt="7"/>
                                </m:rPr>
                                <a:rPr lang="en-SG" sz="2500" b="0" i="1" smtClean="0">
                                  <a:solidFill>
                                    <a:schemeClr val="bg2"/>
                                  </a:solidFill>
                                  <a:latin typeface="Cambria Math" panose="02040503050406030204" pitchFamily="18" charset="0"/>
                                </a:rPr>
                                <m:t>0</m:t>
                              </m:r>
                            </m:e>
                          </m:mr>
                          <m:mr>
                            <m:e>
                              <m:r>
                                <a:rPr lang="en-SG" sz="2500" b="0" i="1" smtClean="0">
                                  <a:solidFill>
                                    <a:schemeClr val="bg2"/>
                                  </a:solidFill>
                                  <a:latin typeface="Cambria Math" panose="02040503050406030204" pitchFamily="18" charset="0"/>
                                </a:rPr>
                                <m:t>1</m:t>
                              </m:r>
                            </m:e>
                          </m:mr>
                        </m:m>
                      </m:e>
                    </m:d>
                  </m:oMath>
                </a14:m>
                <a:endParaRPr lang="en-US" sz="2500" dirty="0">
                  <a:solidFill>
                    <a:srgbClr val="003399"/>
                  </a:solidFill>
                  <a:latin typeface="+mn-lt"/>
                </a:endParaRPr>
              </a:p>
            </p:txBody>
          </p:sp>
        </mc:Choice>
        <mc:Fallback xmlns="">
          <p:sp>
            <p:nvSpPr>
              <p:cNvPr id="14" name="TextBox 13">
                <a:extLst>
                  <a:ext uri="{FF2B5EF4-FFF2-40B4-BE49-F238E27FC236}">
                    <a16:creationId xmlns:a16="http://schemas.microsoft.com/office/drawing/2014/main" id="{99587DA8-3DF5-4058-8060-2A289408B8FC}"/>
                  </a:ext>
                </a:extLst>
              </p:cNvPr>
              <p:cNvSpPr txBox="1">
                <a:spLocks noRot="1" noChangeAspect="1" noMove="1" noResize="1" noEditPoints="1" noAdjustHandles="1" noChangeArrowheads="1" noChangeShapeType="1" noTextEdit="1"/>
              </p:cNvSpPr>
              <p:nvPr/>
            </p:nvSpPr>
            <p:spPr>
              <a:xfrm>
                <a:off x="7209631" y="4022229"/>
                <a:ext cx="2667000" cy="772647"/>
              </a:xfrm>
              <a:prstGeom prst="rect">
                <a:avLst/>
              </a:prstGeom>
              <a:blipFill>
                <a:blip r:embed="rId8"/>
                <a:stretch>
                  <a:fillRect l="-948"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DA1147-5C97-4007-AA7C-FC4ACC726CF7}"/>
                  </a:ext>
                </a:extLst>
              </p:cNvPr>
              <p:cNvSpPr txBox="1"/>
              <p:nvPr/>
            </p:nvSpPr>
            <p:spPr>
              <a:xfrm>
                <a:off x="732630" y="2729252"/>
                <a:ext cx="1447799"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𝑥</m:t>
                          </m:r>
                        </m:e>
                        <m:sub>
                          <m:r>
                            <a:rPr lang="en-US" sz="2500">
                              <a:solidFill>
                                <a:srgbClr val="003399"/>
                              </a:solidFill>
                              <a:latin typeface="Cambria Math" panose="02040503050406030204" pitchFamily="18" charset="0"/>
                            </a:rPr>
                            <m:t>1</m:t>
                          </m:r>
                        </m:sub>
                      </m:sSub>
                      <m:r>
                        <a:rPr lang="en-US" sz="2500">
                          <a:solidFill>
                            <a:srgbClr val="003399"/>
                          </a:solidFill>
                          <a:latin typeface="Cambria Math" panose="02040503050406030204" pitchFamily="18" charset="0"/>
                        </a:rPr>
                        <m:t>=</m:t>
                      </m:r>
                    </m:oMath>
                  </m:oMathPara>
                </a14:m>
                <a:endParaRPr lang="en-SG" sz="2500" dirty="0">
                  <a:solidFill>
                    <a:srgbClr val="003399"/>
                  </a:solidFill>
                  <a:latin typeface="+mn-lt"/>
                </a:endParaRPr>
              </a:p>
            </p:txBody>
          </p:sp>
        </mc:Choice>
        <mc:Fallback xmlns="">
          <p:sp>
            <p:nvSpPr>
              <p:cNvPr id="15" name="TextBox 14">
                <a:extLst>
                  <a:ext uri="{FF2B5EF4-FFF2-40B4-BE49-F238E27FC236}">
                    <a16:creationId xmlns:a16="http://schemas.microsoft.com/office/drawing/2014/main" id="{D1DA1147-5C97-4007-AA7C-FC4ACC726CF7}"/>
                  </a:ext>
                </a:extLst>
              </p:cNvPr>
              <p:cNvSpPr txBox="1">
                <a:spLocks noRot="1" noChangeAspect="1" noMove="1" noResize="1" noEditPoints="1" noAdjustHandles="1" noChangeArrowheads="1" noChangeShapeType="1" noTextEdit="1"/>
              </p:cNvSpPr>
              <p:nvPr/>
            </p:nvSpPr>
            <p:spPr>
              <a:xfrm>
                <a:off x="732630" y="2729252"/>
                <a:ext cx="1447799" cy="477054"/>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4A4214-DD58-4CF8-B49A-D43855FB05A7}"/>
                  </a:ext>
                </a:extLst>
              </p:cNvPr>
              <p:cNvSpPr txBox="1"/>
              <p:nvPr/>
            </p:nvSpPr>
            <p:spPr>
              <a:xfrm>
                <a:off x="732631" y="4022229"/>
                <a:ext cx="1447800"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𝑥</m:t>
                          </m:r>
                        </m:e>
                        <m:sub>
                          <m:r>
                            <a:rPr lang="en-US" sz="2500">
                              <a:solidFill>
                                <a:srgbClr val="003399"/>
                              </a:solidFill>
                              <a:latin typeface="Cambria Math" panose="02040503050406030204" pitchFamily="18" charset="0"/>
                            </a:rPr>
                            <m:t>2</m:t>
                          </m:r>
                        </m:sub>
                      </m:sSub>
                      <m:r>
                        <a:rPr lang="en-US" sz="2500">
                          <a:solidFill>
                            <a:srgbClr val="003399"/>
                          </a:solidFill>
                          <a:latin typeface="Cambria Math" panose="02040503050406030204" pitchFamily="18" charset="0"/>
                        </a:rPr>
                        <m:t>=</m:t>
                      </m:r>
                    </m:oMath>
                  </m:oMathPara>
                </a14:m>
                <a:endParaRPr lang="en-US" sz="2500" dirty="0">
                  <a:solidFill>
                    <a:srgbClr val="003399"/>
                  </a:solidFill>
                  <a:latin typeface="+mn-lt"/>
                </a:endParaRPr>
              </a:p>
            </p:txBody>
          </p:sp>
        </mc:Choice>
        <mc:Fallback xmlns="">
          <p:sp>
            <p:nvSpPr>
              <p:cNvPr id="16" name="TextBox 15">
                <a:extLst>
                  <a:ext uri="{FF2B5EF4-FFF2-40B4-BE49-F238E27FC236}">
                    <a16:creationId xmlns:a16="http://schemas.microsoft.com/office/drawing/2014/main" id="{2B4A4214-DD58-4CF8-B49A-D43855FB05A7}"/>
                  </a:ext>
                </a:extLst>
              </p:cNvPr>
              <p:cNvSpPr txBox="1">
                <a:spLocks noRot="1" noChangeAspect="1" noMove="1" noResize="1" noEditPoints="1" noAdjustHandles="1" noChangeArrowheads="1" noChangeShapeType="1" noTextEdit="1"/>
              </p:cNvSpPr>
              <p:nvPr/>
            </p:nvSpPr>
            <p:spPr>
              <a:xfrm>
                <a:off x="732631" y="4022229"/>
                <a:ext cx="1447800" cy="477054"/>
              </a:xfrm>
              <a:prstGeom prst="rect">
                <a:avLst/>
              </a:prstGeom>
              <a:blipFill>
                <a:blip r:embed="rId10"/>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F3149D6-7573-4C31-81BF-7F5403BAB2C8}"/>
                  </a:ext>
                </a:extLst>
              </p:cNvPr>
              <p:cNvSpPr/>
              <p:nvPr/>
            </p:nvSpPr>
            <p:spPr>
              <a:xfrm>
                <a:off x="4618831" y="3874294"/>
                <a:ext cx="1891095" cy="477054"/>
              </a:xfrm>
              <a:prstGeom prst="rect">
                <a:avLst/>
              </a:prstGeom>
            </p:spPr>
            <p:txBody>
              <a:bodyPr wrap="none">
                <a:spAutoFit/>
              </a:bodyPr>
              <a:lstStyle/>
              <a:p>
                <a14:m>
                  <m:oMath xmlns:m="http://schemas.openxmlformats.org/officeDocument/2006/math">
                    <m:sSup>
                      <m:sSupPr>
                        <m:ctrlPr>
                          <a:rPr lang="en-US" sz="2500" i="1">
                            <a:solidFill>
                              <a:srgbClr val="003399"/>
                            </a:solidFill>
                            <a:latin typeface="Cambria Math" panose="02040503050406030204" pitchFamily="18" charset="0"/>
                          </a:rPr>
                        </m:ctrlPr>
                      </m:sSupPr>
                      <m:e>
                        <m:r>
                          <a:rPr lang="en-US" sz="2500">
                            <a:solidFill>
                              <a:srgbClr val="003399"/>
                            </a:solidFill>
                            <a:latin typeface="Cambria Math" panose="02040503050406030204" pitchFamily="18" charset="0"/>
                          </a:rPr>
                          <m:t>𝑓</m:t>
                        </m:r>
                      </m:e>
                      <m:sup>
                        <m:r>
                          <a:rPr lang="en-US" sz="2500">
                            <a:solidFill>
                              <a:srgbClr val="003399"/>
                            </a:solidFill>
                            <a:latin typeface="Cambria Math" panose="02040503050406030204" pitchFamily="18" charset="0"/>
                          </a:rPr>
                          <m:t>∗</m:t>
                        </m:r>
                      </m:sup>
                    </m:sSup>
                  </m:oMath>
                </a14:m>
                <a:r>
                  <a:rPr lang="en-US" sz="2500" dirty="0">
                    <a:solidFill>
                      <a:srgbClr val="003399"/>
                    </a:solidFill>
                    <a:latin typeface="+mn-lt"/>
                  </a:rPr>
                  <a:t>  (</a:t>
                </a:r>
                <a:r>
                  <a:rPr lang="en-US" sz="2500" b="1" dirty="0">
                    <a:solidFill>
                      <a:srgbClr val="003399"/>
                    </a:solidFill>
                    <a:latin typeface="+mn-lt"/>
                  </a:rPr>
                  <a:t>Oracle</a:t>
                </a:r>
                <a:r>
                  <a:rPr lang="en-US" sz="2500" dirty="0">
                    <a:solidFill>
                      <a:srgbClr val="003399"/>
                    </a:solidFill>
                    <a:latin typeface="+mn-lt"/>
                  </a:rPr>
                  <a:t>) </a:t>
                </a:r>
                <a:endParaRPr lang="en-SG" sz="2500" dirty="0">
                  <a:solidFill>
                    <a:srgbClr val="003399"/>
                  </a:solidFill>
                  <a:latin typeface="+mn-lt"/>
                </a:endParaRPr>
              </a:p>
            </p:txBody>
          </p:sp>
        </mc:Choice>
        <mc:Fallback xmlns="">
          <p:sp>
            <p:nvSpPr>
              <p:cNvPr id="17" name="Rectangle 16">
                <a:extLst>
                  <a:ext uri="{FF2B5EF4-FFF2-40B4-BE49-F238E27FC236}">
                    <a16:creationId xmlns:a16="http://schemas.microsoft.com/office/drawing/2014/main" id="{8F3149D6-7573-4C31-81BF-7F5403BAB2C8}"/>
                  </a:ext>
                </a:extLst>
              </p:cNvPr>
              <p:cNvSpPr>
                <a:spLocks noRot="1" noChangeAspect="1" noMove="1" noResize="1" noEditPoints="1" noAdjustHandles="1" noChangeArrowheads="1" noChangeShapeType="1" noTextEdit="1"/>
              </p:cNvSpPr>
              <p:nvPr/>
            </p:nvSpPr>
            <p:spPr>
              <a:xfrm>
                <a:off x="4618831" y="3874294"/>
                <a:ext cx="1891095" cy="477054"/>
              </a:xfrm>
              <a:prstGeom prst="rect">
                <a:avLst/>
              </a:prstGeom>
              <a:blipFill>
                <a:blip r:embed="rId11"/>
                <a:stretch>
                  <a:fillRect l="-2667" t="-13158" r="-4667"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397C0A8-AC85-4EB7-BF11-89162DEE7FDD}"/>
                  </a:ext>
                </a:extLst>
              </p:cNvPr>
              <p:cNvSpPr txBox="1">
                <a:spLocks/>
              </p:cNvSpPr>
              <p:nvPr/>
            </p:nvSpPr>
            <p:spPr>
              <a:xfrm>
                <a:off x="504031" y="5281092"/>
                <a:ext cx="8628062" cy="1447800"/>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The oracle</a:t>
                </a:r>
                <a:r>
                  <a:rPr lang="en-US" dirty="0"/>
                  <a:t> </a:t>
                </a:r>
                <a:r>
                  <a:rPr lang="en-US" b="0" dirty="0"/>
                  <a:t>can be</a:t>
                </a:r>
              </a:p>
              <a:p>
                <a:pPr marL="717550" lvl="1" indent="-342900">
                  <a:buFont typeface="Arial" panose="020B0604020202020204" pitchFamily="34" charset="0"/>
                  <a:buChar char="•"/>
                </a:pPr>
                <a:r>
                  <a:rPr lang="en-US" dirty="0"/>
                  <a:t>Deterministic: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b="0" dirty="0"/>
              </a:p>
              <a:p>
                <a:pPr marL="717550" lvl="1" indent="-342900">
                  <a:buFont typeface="Arial" panose="020B0604020202020204" pitchFamily="34" charset="0"/>
                  <a:buChar char="•"/>
                </a:pPr>
                <a:r>
                  <a:rPr lang="en-US" dirty="0">
                    <a:solidFill>
                      <a:schemeClr val="bg2"/>
                    </a:solidFill>
                  </a:rPr>
                  <a:t>Random: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𝑦</m:t>
                        </m:r>
                      </m:e>
                      <m:sub>
                        <m:r>
                          <a:rPr lang="en-US" b="0" i="1" smtClean="0">
                            <a:solidFill>
                              <a:schemeClr val="bg2"/>
                            </a:solidFill>
                            <a:latin typeface="Cambria Math" panose="02040503050406030204" pitchFamily="18" charset="0"/>
                          </a:rPr>
                          <m:t>𝑖</m:t>
                        </m:r>
                      </m:sub>
                    </m:sSub>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𝑝</m:t>
                        </m:r>
                      </m:e>
                      <m:sup>
                        <m:r>
                          <a:rPr lang="en-US" b="0" i="1" smtClean="0">
                            <a:solidFill>
                              <a:schemeClr val="bg2"/>
                            </a:solidFill>
                            <a:latin typeface="Cambria Math" panose="02040503050406030204" pitchFamily="18" charset="0"/>
                          </a:rPr>
                          <m:t>∗</m:t>
                        </m:r>
                      </m:sup>
                    </m:sSup>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𝑥</m:t>
                        </m:r>
                      </m:e>
                      <m:sub>
                        <m:r>
                          <a:rPr lang="en-US" b="0" i="1" smtClean="0">
                            <a:solidFill>
                              <a:schemeClr val="bg2"/>
                            </a:solidFill>
                            <a:latin typeface="Cambria Math" panose="02040503050406030204" pitchFamily="18" charset="0"/>
                          </a:rPr>
                          <m:t>𝑖</m:t>
                        </m:r>
                      </m:sub>
                    </m:sSub>
                    <m:r>
                      <a:rPr lang="en-US" b="0" i="1" smtClean="0">
                        <a:solidFill>
                          <a:schemeClr val="bg2"/>
                        </a:solidFill>
                        <a:latin typeface="Cambria Math" panose="02040503050406030204" pitchFamily="18" charset="0"/>
                      </a:rPr>
                      <m:t>)</m:t>
                    </m:r>
                  </m:oMath>
                </a14:m>
                <a:r>
                  <a:rPr lang="en-US" b="0" dirty="0">
                    <a:solidFill>
                      <a:schemeClr val="bg2"/>
                    </a:solidFill>
                  </a:rPr>
                  <a:t> e.g.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𝑦</m:t>
                        </m:r>
                      </m:e>
                      <m:sub>
                        <m:r>
                          <a:rPr lang="en-US" b="0" i="1" smtClean="0">
                            <a:solidFill>
                              <a:schemeClr val="bg2"/>
                            </a:solidFill>
                            <a:latin typeface="Cambria Math" panose="02040503050406030204" pitchFamily="18" charset="0"/>
                          </a:rPr>
                          <m:t>𝑖</m:t>
                        </m:r>
                      </m:sub>
                    </m:sSub>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𝑓</m:t>
                        </m:r>
                      </m:e>
                      <m:sup>
                        <m:r>
                          <a:rPr lang="en-US" b="0" i="1" smtClean="0">
                            <a:solidFill>
                              <a:schemeClr val="bg2"/>
                            </a:solidFill>
                            <a:latin typeface="Cambria Math" panose="02040503050406030204" pitchFamily="18" charset="0"/>
                          </a:rPr>
                          <m:t>∗</m:t>
                        </m:r>
                      </m:sup>
                    </m:sSup>
                    <m:d>
                      <m:dPr>
                        <m:ctrlPr>
                          <a:rPr lang="en-US" b="0" i="1" smtClean="0">
                            <a:solidFill>
                              <a:schemeClr val="bg2"/>
                            </a:solidFill>
                            <a:latin typeface="Cambria Math" panose="02040503050406030204" pitchFamily="18" charset="0"/>
                          </a:rPr>
                        </m:ctrlPr>
                      </m:dPr>
                      <m:e>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𝑥</m:t>
                            </m:r>
                          </m:e>
                          <m:sub>
                            <m:r>
                              <a:rPr lang="en-US" b="0" i="1" smtClean="0">
                                <a:solidFill>
                                  <a:schemeClr val="bg2"/>
                                </a:solidFill>
                                <a:latin typeface="Cambria Math" panose="02040503050406030204" pitchFamily="18" charset="0"/>
                              </a:rPr>
                              <m:t>𝑖</m:t>
                            </m:r>
                          </m:sub>
                        </m:sSub>
                      </m:e>
                    </m:d>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𝜖</m:t>
                        </m:r>
                      </m:e>
                      <m:sub>
                        <m:r>
                          <a:rPr lang="en-US" b="0" i="1" smtClean="0">
                            <a:solidFill>
                              <a:schemeClr val="bg2"/>
                            </a:solidFill>
                            <a:latin typeface="Cambria Math" panose="02040503050406030204" pitchFamily="18" charset="0"/>
                          </a:rPr>
                          <m:t>𝑖</m:t>
                        </m:r>
                      </m:sub>
                    </m:sSub>
                  </m:oMath>
                </a14:m>
                <a:endParaRPr lang="en-US" b="0" dirty="0">
                  <a:solidFill>
                    <a:schemeClr val="bg2"/>
                  </a:solidFill>
                </a:endParaRPr>
              </a:p>
            </p:txBody>
          </p:sp>
        </mc:Choice>
        <mc:Fallback xmlns="">
          <p:sp>
            <p:nvSpPr>
              <p:cNvPr id="18" name="Content Placeholder 2">
                <a:extLst>
                  <a:ext uri="{FF2B5EF4-FFF2-40B4-BE49-F238E27FC236}">
                    <a16:creationId xmlns:a16="http://schemas.microsoft.com/office/drawing/2014/main" id="{6397C0A8-AC85-4EB7-BF11-89162DEE7FDD}"/>
                  </a:ext>
                </a:extLst>
              </p:cNvPr>
              <p:cNvSpPr txBox="1">
                <a:spLocks noRot="1" noChangeAspect="1" noMove="1" noResize="1" noEditPoints="1" noAdjustHandles="1" noChangeArrowheads="1" noChangeShapeType="1" noTextEdit="1"/>
              </p:cNvSpPr>
              <p:nvPr/>
            </p:nvSpPr>
            <p:spPr>
              <a:xfrm>
                <a:off x="504031" y="5281092"/>
                <a:ext cx="8628062" cy="1447800"/>
              </a:xfrm>
              <a:prstGeom prst="rect">
                <a:avLst/>
              </a:prstGeom>
              <a:blipFill>
                <a:blip r:embed="rId12"/>
                <a:stretch>
                  <a:fillRect l="-1175" t="-3478" b="-8696"/>
                </a:stretch>
              </a:blipFill>
            </p:spPr>
            <p:txBody>
              <a:bodyPr/>
              <a:lstStyle/>
              <a:p>
                <a:r>
                  <a:rPr lang="en-US">
                    <a:noFill/>
                  </a:rPr>
                  <a:t> </a:t>
                </a:r>
              </a:p>
            </p:txBody>
          </p:sp>
        </mc:Fallback>
      </mc:AlternateContent>
    </p:spTree>
    <p:extLst>
      <p:ext uri="{BB962C8B-B14F-4D97-AF65-F5344CB8AC3E}">
        <p14:creationId xmlns:p14="http://schemas.microsoft.com/office/powerpoint/2010/main" val="104935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8D863-106A-4158-82B9-B22307F93932}"/>
              </a:ext>
            </a:extLst>
          </p:cNvPr>
          <p:cNvSpPr>
            <a:spLocks noGrp="1"/>
          </p:cNvSpPr>
          <p:nvPr>
            <p:ph type="title"/>
          </p:nvPr>
        </p:nvSpPr>
        <p:spPr/>
        <p:txBody>
          <a:bodyPr/>
          <a:lstStyle/>
          <a:p>
            <a:r>
              <a:rPr lang="en-US" dirty="0"/>
              <a:t>Hypothesis space</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F0C9401-54A7-466D-A4C1-FE6AE621D52F}"/>
                  </a:ext>
                </a:extLst>
              </p:cNvPr>
              <p:cNvSpPr>
                <a:spLocks noGrp="1"/>
              </p:cNvSpPr>
              <p:nvPr>
                <p:ph idx="1"/>
              </p:nvPr>
            </p:nvSpPr>
            <p:spPr/>
            <p:txBody>
              <a:bodyPr/>
              <a:lstStyle/>
              <a:p>
                <a:r>
                  <a:rPr lang="en-US" b="0" dirty="0"/>
                  <a:t>The oracle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oMath>
                </a14:m>
                <a:r>
                  <a:rPr lang="en-SG" b="0" dirty="0"/>
                  <a:t> is </a:t>
                </a:r>
                <a:r>
                  <a:rPr lang="en-SG" dirty="0"/>
                  <a:t>unknown</a:t>
                </a:r>
                <a:r>
                  <a:rPr lang="en-SG" b="0" dirty="0"/>
                  <a:t> to us, except through the dataset</a:t>
                </a:r>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m:oMathPara>
                </a14:m>
                <a:endParaRPr lang="en-SG" b="0" dirty="0"/>
              </a:p>
              <a:p>
                <a:endParaRPr lang="en-SG" b="0" dirty="0"/>
              </a:p>
              <a:p>
                <a:r>
                  <a:rPr lang="en-SG" b="0" dirty="0"/>
                  <a:t>The supervised learning approach:</a:t>
                </a:r>
              </a:p>
              <a:p>
                <a:pPr marL="831850" lvl="1" indent="-457200">
                  <a:buFont typeface="+mj-lt"/>
                  <a:buAutoNum type="arabicPeriod"/>
                </a:pPr>
                <a:r>
                  <a:rPr lang="en-SG" dirty="0"/>
                  <a:t>D</a:t>
                </a:r>
                <a:r>
                  <a:rPr lang="en-SG" b="0" dirty="0"/>
                  <a:t>efine a </a:t>
                </a:r>
                <a:r>
                  <a:rPr lang="en-SG" b="1" dirty="0"/>
                  <a:t>hypothesis space </a:t>
                </a:r>
                <a14:m>
                  <m:oMath xmlns:m="http://schemas.openxmlformats.org/officeDocument/2006/math">
                    <m:r>
                      <a:rPr lang="en-US" b="0" i="1" smtClean="0">
                        <a:latin typeface="Cambria Math" panose="02040503050406030204" pitchFamily="18" charset="0"/>
                      </a:rPr>
                      <m:t>ℋ</m:t>
                    </m:r>
                  </m:oMath>
                </a14:m>
                <a:r>
                  <a:rPr lang="en-SG" dirty="0"/>
                  <a:t> </a:t>
                </a:r>
                <a:r>
                  <a:rPr lang="en-SG" b="0" dirty="0"/>
                  <a:t>consisting of a set of candidate functions, e.g. </a:t>
                </a:r>
                <a:br>
                  <a:rPr lang="en-SG"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d>
                  </m:oMath>
                </a14:m>
                <a:br>
                  <a:rPr lang="en-SG" b="0" dirty="0"/>
                </a:br>
                <a:endParaRPr lang="en-US" b="0" dirty="0"/>
              </a:p>
              <a:p>
                <a:pPr marL="831850" lvl="1" indent="-457200">
                  <a:buFont typeface="+mj-lt"/>
                  <a:buAutoNum type="arabicPeriod"/>
                </a:pPr>
                <a:r>
                  <a:rPr lang="en-US" b="0" dirty="0"/>
                  <a:t>Find the “</a:t>
                </a:r>
                <a:r>
                  <a:rPr lang="en-US" b="1" dirty="0"/>
                  <a:t>best</a:t>
                </a:r>
                <a:r>
                  <a:rPr lang="en-US" b="0" dirty="0"/>
                  <a:t>”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b="0" dirty="0"/>
                  <a:t> in </a:t>
                </a:r>
                <a14:m>
                  <m:oMath xmlns:m="http://schemas.openxmlformats.org/officeDocument/2006/math">
                    <m:r>
                      <a:rPr lang="en-US" b="0" i="1" smtClean="0">
                        <a:latin typeface="Cambria Math" panose="02040503050406030204" pitchFamily="18" charset="0"/>
                      </a:rPr>
                      <m:t>ℋ</m:t>
                    </m:r>
                  </m:oMath>
                </a14:m>
                <a:r>
                  <a:rPr lang="en-US" b="0" dirty="0"/>
                  <a:t> that </a:t>
                </a:r>
                <a:r>
                  <a:rPr lang="en-US" b="1" dirty="0"/>
                  <a:t>approximates</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oMath>
                </a14:m>
                <a:endParaRPr lang="en-US" b="0" dirty="0"/>
              </a:p>
              <a:p>
                <a:endParaRPr lang="en-SG" b="0" dirty="0"/>
              </a:p>
            </p:txBody>
          </p:sp>
        </mc:Choice>
        <mc:Fallback xmlns="">
          <p:sp>
            <p:nvSpPr>
              <p:cNvPr id="6" name="Content Placeholder 5">
                <a:extLst>
                  <a:ext uri="{FF2B5EF4-FFF2-40B4-BE49-F238E27FC236}">
                    <a16:creationId xmlns:a16="http://schemas.microsoft.com/office/drawing/2014/main" id="{5F0C9401-54A7-466D-A4C1-FE6AE621D52F}"/>
                  </a:ext>
                </a:extLst>
              </p:cNvPr>
              <p:cNvSpPr>
                <a:spLocks noGrp="1" noRot="1" noChangeAspect="1" noMove="1" noResize="1" noEditPoints="1" noAdjustHandles="1" noChangeArrowheads="1" noChangeShapeType="1" noTextEdit="1"/>
              </p:cNvSpPr>
              <p:nvPr>
                <p:ph idx="1"/>
              </p:nvPr>
            </p:nvSpPr>
            <p:spPr>
              <a:blipFill>
                <a:blip r:embed="rId2"/>
                <a:stretch>
                  <a:fillRect l="-1176" t="-106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7FE2A66-7DF0-425B-9619-EB48C0EE7972}"/>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35268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D81D021-3038-4BCD-B090-9911063621A3}"/>
                  </a:ext>
                </a:extLst>
              </p:cNvPr>
              <p:cNvSpPr>
                <a:spLocks noGrp="1"/>
              </p:cNvSpPr>
              <p:nvPr>
                <p:ph type="title"/>
              </p:nvPr>
            </p:nvSpPr>
            <p:spPr/>
            <p:txBody>
              <a:bodyPr/>
              <a:lstStyle/>
              <a:p>
                <a:r>
                  <a:rPr lang="en-US" dirty="0"/>
                  <a:t>What you get depends on </a:t>
                </a:r>
                <a14:m>
                  <m:oMath xmlns:m="http://schemas.openxmlformats.org/officeDocument/2006/math">
                    <m:r>
                      <a:rPr lang="en-US" b="0" i="1" smtClean="0">
                        <a:latin typeface="Cambria Math" panose="02040503050406030204" pitchFamily="18" charset="0"/>
                      </a:rPr>
                      <m:t>ℋ</m:t>
                    </m:r>
                  </m:oMath>
                </a14:m>
                <a:r>
                  <a:rPr lang="en-SG" dirty="0"/>
                  <a:t>!</a:t>
                </a:r>
              </a:p>
            </p:txBody>
          </p:sp>
        </mc:Choice>
        <mc:Fallback xmlns="">
          <p:sp>
            <p:nvSpPr>
              <p:cNvPr id="2" name="Title 1">
                <a:extLst>
                  <a:ext uri="{FF2B5EF4-FFF2-40B4-BE49-F238E27FC236}">
                    <a16:creationId xmlns:a16="http://schemas.microsoft.com/office/drawing/2014/main" id="{BD81D021-3038-4BCD-B090-9911063621A3}"/>
                  </a:ext>
                </a:extLst>
              </p:cNvPr>
              <p:cNvSpPr>
                <a:spLocks noGrp="1" noRot="1" noChangeAspect="1" noMove="1" noResize="1" noEditPoints="1" noAdjustHandles="1" noChangeArrowheads="1" noChangeShapeType="1" noTextEdit="1"/>
              </p:cNvSpPr>
              <p:nvPr>
                <p:ph type="title"/>
              </p:nvPr>
            </p:nvSpPr>
            <p:spPr>
              <a:blipFill>
                <a:blip r:embed="rId2"/>
                <a:stretch>
                  <a:fillRect l="-22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5D198F-45DD-4FD6-B000-5FC3A9F34DDA}"/>
              </a:ext>
            </a:extLst>
          </p:cNvPr>
          <p:cNvSpPr>
            <a:spLocks noGrp="1"/>
          </p:cNvSpPr>
          <p:nvPr>
            <p:ph type="ftr" sz="quarter" idx="12"/>
          </p:nvPr>
        </p:nvSpPr>
        <p:spPr/>
        <p:txBody>
          <a:bodyPr/>
          <a:lstStyle/>
          <a:p>
            <a:pPr>
              <a:defRPr/>
            </a:pPr>
            <a:endParaRPr lang="en-GB" altLang="en-US"/>
          </a:p>
          <a:p>
            <a:pPr>
              <a:defRPr/>
            </a:pPr>
            <a:endParaRPr lang="en-GB" altLang="en-US"/>
          </a:p>
        </p:txBody>
      </p:sp>
      <p:grpSp>
        <p:nvGrpSpPr>
          <p:cNvPr id="14" name="Group 13">
            <a:extLst>
              <a:ext uri="{FF2B5EF4-FFF2-40B4-BE49-F238E27FC236}">
                <a16:creationId xmlns:a16="http://schemas.microsoft.com/office/drawing/2014/main" id="{9BECC809-846D-41CB-B91A-64FA321ECC66}"/>
              </a:ext>
            </a:extLst>
          </p:cNvPr>
          <p:cNvGrpSpPr/>
          <p:nvPr/>
        </p:nvGrpSpPr>
        <p:grpSpPr>
          <a:xfrm>
            <a:off x="233256" y="2321106"/>
            <a:ext cx="9685549" cy="3686788"/>
            <a:chOff x="233257" y="3009901"/>
            <a:chExt cx="9685549" cy="3686788"/>
          </a:xfrm>
        </p:grpSpPr>
        <p:pic>
          <p:nvPicPr>
            <p:cNvPr id="12" name="Picture 11">
              <a:extLst>
                <a:ext uri="{FF2B5EF4-FFF2-40B4-BE49-F238E27FC236}">
                  <a16:creationId xmlns:a16="http://schemas.microsoft.com/office/drawing/2014/main" id="{7F57127C-C418-43BF-AA45-4A47C0F99476}"/>
                </a:ext>
              </a:extLst>
            </p:cNvPr>
            <p:cNvPicPr>
              <a:picLocks noChangeAspect="1"/>
            </p:cNvPicPr>
            <p:nvPr/>
          </p:nvPicPr>
          <p:blipFill>
            <a:blip r:embed="rId3"/>
            <a:stretch>
              <a:fillRect/>
            </a:stretch>
          </p:blipFill>
          <p:spPr>
            <a:xfrm>
              <a:off x="233257" y="3009901"/>
              <a:ext cx="4692595" cy="3531393"/>
            </a:xfrm>
            <a:prstGeom prst="rect">
              <a:avLst/>
            </a:prstGeom>
          </p:spPr>
        </p:pic>
        <p:pic>
          <p:nvPicPr>
            <p:cNvPr id="13" name="Picture 12">
              <a:extLst>
                <a:ext uri="{FF2B5EF4-FFF2-40B4-BE49-F238E27FC236}">
                  <a16:creationId xmlns:a16="http://schemas.microsoft.com/office/drawing/2014/main" id="{EEEB6A2D-1190-417A-BF89-79C747784A62}"/>
                </a:ext>
              </a:extLst>
            </p:cNvPr>
            <p:cNvPicPr>
              <a:picLocks noChangeAspect="1"/>
            </p:cNvPicPr>
            <p:nvPr/>
          </p:nvPicPr>
          <p:blipFill>
            <a:blip r:embed="rId4"/>
            <a:stretch>
              <a:fillRect/>
            </a:stretch>
          </p:blipFill>
          <p:spPr>
            <a:xfrm>
              <a:off x="5076031" y="3009901"/>
              <a:ext cx="4842775" cy="3686788"/>
            </a:xfrm>
            <a:prstGeom prst="rect">
              <a:avLst/>
            </a:prstGeom>
          </p:spPr>
        </p:pic>
      </p:grpSp>
      <p:sp>
        <p:nvSpPr>
          <p:cNvPr id="15" name="Rectangle 14">
            <a:extLst>
              <a:ext uri="{FF2B5EF4-FFF2-40B4-BE49-F238E27FC236}">
                <a16:creationId xmlns:a16="http://schemas.microsoft.com/office/drawing/2014/main" id="{59192A68-4DDB-44D4-B367-C80F47026B05}"/>
              </a:ext>
            </a:extLst>
          </p:cNvPr>
          <p:cNvSpPr/>
          <p:nvPr/>
        </p:nvSpPr>
        <p:spPr>
          <a:xfrm>
            <a:off x="2734684" y="7016750"/>
            <a:ext cx="4682692" cy="276999"/>
          </a:xfrm>
          <a:prstGeom prst="rect">
            <a:avLst/>
          </a:prstGeom>
        </p:spPr>
        <p:txBody>
          <a:bodyPr wrap="none">
            <a:spAutoFit/>
          </a:bodyPr>
          <a:lstStyle/>
          <a:p>
            <a:r>
              <a:rPr lang="en-SG" sz="1200" i="1" dirty="0">
                <a:solidFill>
                  <a:srgbClr val="003399"/>
                </a:solidFill>
                <a:latin typeface="+mn-lt"/>
              </a:rPr>
              <a:t>Curve fitting methods and the message they send. https://xkcd.com/2048/</a:t>
            </a:r>
          </a:p>
        </p:txBody>
      </p:sp>
    </p:spTree>
    <p:extLst>
      <p:ext uri="{BB962C8B-B14F-4D97-AF65-F5344CB8AC3E}">
        <p14:creationId xmlns:p14="http://schemas.microsoft.com/office/powerpoint/2010/main" val="366935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1871-A882-C347-9F85-6F0D50EEF3AE}"/>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A4F05102-2BF1-544B-8823-198CA25C7AE2}"/>
              </a:ext>
            </a:extLst>
          </p:cNvPr>
          <p:cNvSpPr>
            <a:spLocks noGrp="1"/>
          </p:cNvSpPr>
          <p:nvPr>
            <p:ph idx="1"/>
          </p:nvPr>
        </p:nvSpPr>
        <p:spPr/>
        <p:txBody>
          <a:bodyPr/>
          <a:lstStyle/>
          <a:p>
            <a:r>
              <a:rPr lang="en-US" dirty="0"/>
              <a:t>Lectures</a:t>
            </a:r>
          </a:p>
          <a:p>
            <a:pPr marL="717550" lvl="1" indent="-342900">
              <a:buFont typeface="Arial" panose="020B0604020202020204" pitchFamily="34" charset="0"/>
              <a:buChar char="•"/>
            </a:pPr>
            <a:r>
              <a:rPr lang="en-US" dirty="0"/>
              <a:t>F2F (LT28) + Live(Zoom) + Recording will be uploaded</a:t>
            </a:r>
          </a:p>
          <a:p>
            <a:pPr marL="717550" lvl="1" indent="-342900">
              <a:buFont typeface="Arial" panose="020B0604020202020204" pitchFamily="34" charset="0"/>
              <a:buChar char="•"/>
            </a:pPr>
            <a:r>
              <a:rPr lang="en-US" dirty="0"/>
              <a:t>You are encouraged to turn on your camera (if you’re following with Zoom)</a:t>
            </a:r>
          </a:p>
          <a:p>
            <a:pPr marL="717550" lvl="1" indent="-342900">
              <a:buFont typeface="Arial" panose="020B0604020202020204" pitchFamily="34" charset="0"/>
              <a:buChar char="•"/>
            </a:pPr>
            <a:r>
              <a:rPr lang="en-US" dirty="0"/>
              <a:t>Active participation is encouraged. </a:t>
            </a:r>
          </a:p>
          <a:p>
            <a:pPr marL="717550" lvl="1" indent="-342900">
              <a:buFont typeface="Arial" panose="020B0604020202020204" pitchFamily="34" charset="0"/>
              <a:buChar char="•"/>
            </a:pPr>
            <a:r>
              <a:rPr lang="en-US" dirty="0"/>
              <a:t>Consultation arrangement will be announced later</a:t>
            </a:r>
          </a:p>
          <a:p>
            <a:pPr marL="717550" lvl="1"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B29485FD-DCEE-DA44-AB69-8B39D4A12AAF}"/>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2472054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7897-2782-40BA-A241-BE8EC8B65DB5}"/>
              </a:ext>
            </a:extLst>
          </p:cNvPr>
          <p:cNvSpPr>
            <a:spLocks noGrp="1"/>
          </p:cNvSpPr>
          <p:nvPr>
            <p:ph type="title"/>
          </p:nvPr>
        </p:nvSpPr>
        <p:spPr/>
        <p:txBody>
          <a:bodyPr/>
          <a:lstStyle/>
          <a:p>
            <a:r>
              <a:rPr lang="en-US" dirty="0"/>
              <a:t>What does best approximation mean?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5DAFE0-B9FD-41D4-9C78-AEB8A2BBB123}"/>
                  </a:ext>
                </a:extLst>
              </p:cNvPr>
              <p:cNvSpPr>
                <a:spLocks noGrp="1"/>
              </p:cNvSpPr>
              <p:nvPr>
                <p:ph idx="1"/>
              </p:nvPr>
            </p:nvSpPr>
            <p:spPr/>
            <p:txBody>
              <a:bodyPr/>
              <a:lstStyle/>
              <a:p>
                <a:r>
                  <a:rPr lang="en-US" b="0" dirty="0"/>
                  <a:t>Useful to define some </a:t>
                </a:r>
                <a:r>
                  <a:rPr lang="en-US" dirty="0"/>
                  <a:t>loss function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SG" b="0" dirty="0"/>
                  <a:t> which is small if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SG" b="0" dirty="0"/>
                  <a:t> and large otherwise. Then, we can find the best approximation by an </a:t>
                </a:r>
                <a:r>
                  <a:rPr lang="en-SG" dirty="0"/>
                  <a:t>optimization problem</a:t>
                </a: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ℋ</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𝑒𝑚𝑝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𝐿</m:t>
                              </m:r>
                              <m:r>
                                <a:rPr lang="en-US" b="0" i="1" smtClean="0">
                                  <a:latin typeface="Cambria Math" panose="02040503050406030204" pitchFamily="18" charset="0"/>
                                </a:rPr>
                                <m:t>(</m:t>
                              </m:r>
                              <m:r>
                                <m:rPr>
                                  <m:brk m:alnAt="7"/>
                                </m:rP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𝑖</m:t>
                                      </m:r>
                                    </m:sub>
                                  </m:sSub>
                                </m:e>
                              </m:d>
                              <m:r>
                                <m:rPr>
                                  <m:brk m:alnAt="7"/>
                                </m:rP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𝑓</m:t>
                                  </m:r>
                                </m:e>
                                <m:sup>
                                  <m:r>
                                    <m:rPr>
                                      <m:brk m:alnAt="7"/>
                                    </m:rPr>
                                    <a:rPr lang="en-US" b="0" i="1" smtClean="0">
                                      <a:latin typeface="Cambria Math" panose="02040503050406030204" pitchFamily="18" charset="0"/>
                                    </a:rPr>
                                    <m:t>∗</m:t>
                                  </m:r>
                                </m:sup>
                              </m:sSup>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m:rPr>
                                      <m:brk m:alnAt="7"/>
                                    </m:rPr>
                                    <a:rPr lang="en-US" b="0" i="1" smtClean="0">
                                      <a:latin typeface="Cambria Math" panose="02040503050406030204" pitchFamily="18" charset="0"/>
                                    </a:rPr>
                                    <m:t>𝑖</m:t>
                                  </m:r>
                                </m:sub>
                              </m:sSub>
                              <m:r>
                                <m:rPr>
                                  <m:brk m:alnAt="7"/>
                                </m:rPr>
                                <a:rPr lang="en-US" b="0" i="1" smtClean="0">
                                  <a:latin typeface="Cambria Math" panose="02040503050406030204" pitchFamily="18" charset="0"/>
                                </a:rPr>
                                <m:t>)</m:t>
                              </m:r>
                            </m:e>
                          </m:nary>
                          <m:r>
                            <m:rPr>
                              <m:brk m:alnAt="7"/>
                            </m:rPr>
                            <a:rPr lang="en-US" b="0" i="1" smtClean="0">
                              <a:latin typeface="Cambria Math" panose="02040503050406030204" pitchFamily="18" charset="0"/>
                            </a:rPr>
                            <m:t>)</m:t>
                          </m:r>
                          <m:r>
                            <a:rPr lang="en-US" b="0" i="1" smtClean="0">
                              <a:latin typeface="Cambria Math" panose="02040503050406030204" pitchFamily="18" charset="0"/>
                            </a:rPr>
                            <m:t> </m:t>
                          </m:r>
                        </m:e>
                      </m:func>
                    </m:oMath>
                  </m:oMathPara>
                </a14:m>
                <a:endParaRPr lang="en-SG" b="0" dirty="0"/>
              </a:p>
              <a:p>
                <a:endParaRPr lang="en-SG" b="0" dirty="0"/>
              </a:p>
              <a:p>
                <a:r>
                  <a:rPr lang="en-SG" b="0" dirty="0"/>
                  <a:t>This is called </a:t>
                </a:r>
                <a:r>
                  <a:rPr lang="en-SG" dirty="0"/>
                  <a:t>empirical risk minimization</a:t>
                </a:r>
                <a:r>
                  <a:rPr lang="en-SG" b="0" dirty="0"/>
                  <a:t> (ERM)</a:t>
                </a:r>
              </a:p>
            </p:txBody>
          </p:sp>
        </mc:Choice>
        <mc:Fallback xmlns="">
          <p:sp>
            <p:nvSpPr>
              <p:cNvPr id="3" name="Content Placeholder 2">
                <a:extLst>
                  <a:ext uri="{FF2B5EF4-FFF2-40B4-BE49-F238E27FC236}">
                    <a16:creationId xmlns:a16="http://schemas.microsoft.com/office/drawing/2014/main" id="{D65DAFE0-B9FD-41D4-9C78-AEB8A2BBB123}"/>
                  </a:ext>
                </a:extLst>
              </p:cNvPr>
              <p:cNvSpPr>
                <a:spLocks noGrp="1" noRot="1" noChangeAspect="1" noMove="1" noResize="1" noEditPoints="1" noAdjustHandles="1" noChangeArrowheads="1" noChangeShapeType="1" noTextEdit="1"/>
              </p:cNvSpPr>
              <p:nvPr>
                <p:ph idx="1"/>
              </p:nvPr>
            </p:nvSpPr>
            <p:spPr>
              <a:blipFill>
                <a:blip r:embed="rId3"/>
                <a:stretch>
                  <a:fillRect l="-1176" t="-1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4B9B9D9-8BE7-46DC-8D47-B4E255A01713}"/>
              </a:ext>
            </a:extLst>
          </p:cNvPr>
          <p:cNvSpPr>
            <a:spLocks noGrp="1"/>
          </p:cNvSpPr>
          <p:nvPr>
            <p:ph type="ftr" sz="quarter" idx="12"/>
          </p:nvPr>
        </p:nvSpPr>
        <p:spPr/>
        <p:txBody>
          <a:bodyPr/>
          <a:lstStyle/>
          <a:p>
            <a:pPr>
              <a:defRPr/>
            </a:pPr>
            <a:endParaRPr lang="en-GB" altLang="en-US"/>
          </a:p>
          <a:p>
            <a:pPr>
              <a:defRPr/>
            </a:pPr>
            <a:endParaRPr lang="en-GB" altLang="en-US"/>
          </a:p>
        </p:txBody>
      </p:sp>
      <p:grpSp>
        <p:nvGrpSpPr>
          <p:cNvPr id="7" name="Group 6">
            <a:extLst>
              <a:ext uri="{FF2B5EF4-FFF2-40B4-BE49-F238E27FC236}">
                <a16:creationId xmlns:a16="http://schemas.microsoft.com/office/drawing/2014/main" id="{3C54BB68-E68A-43FC-BADB-0DCAB2614291}"/>
              </a:ext>
            </a:extLst>
          </p:cNvPr>
          <p:cNvGrpSpPr/>
          <p:nvPr/>
        </p:nvGrpSpPr>
        <p:grpSpPr>
          <a:xfrm>
            <a:off x="6447631" y="4636294"/>
            <a:ext cx="819151" cy="643403"/>
            <a:chOff x="6447631" y="4636294"/>
            <a:chExt cx="819151" cy="643403"/>
          </a:xfrm>
        </p:grpSpPr>
        <p:sp>
          <p:nvSpPr>
            <p:cNvPr id="5" name="Left Brace 4">
              <a:extLst>
                <a:ext uri="{FF2B5EF4-FFF2-40B4-BE49-F238E27FC236}">
                  <a16:creationId xmlns:a16="http://schemas.microsoft.com/office/drawing/2014/main" id="{2C902E96-D8A9-4451-A20C-F9573898FA2C}"/>
                </a:ext>
              </a:extLst>
            </p:cNvPr>
            <p:cNvSpPr/>
            <p:nvPr/>
          </p:nvSpPr>
          <p:spPr bwMode="auto">
            <a:xfrm rot="16200000">
              <a:off x="6716240" y="4367685"/>
              <a:ext cx="281934" cy="819151"/>
            </a:xfrm>
            <a:prstGeom prst="leftBrace">
              <a:avLst/>
            </a:prstGeom>
            <a:noFill/>
            <a:ln w="9525" cap="flat" cmpd="sng" algn="ctr">
              <a:solidFill>
                <a:srgbClr val="0033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77B68B-A205-41FE-BF0F-483AE38CCF17}"/>
                    </a:ext>
                  </a:extLst>
                </p:cNvPr>
                <p:cNvSpPr txBox="1"/>
                <p:nvPr/>
              </p:nvSpPr>
              <p:spPr>
                <a:xfrm>
                  <a:off x="6600031" y="4802643"/>
                  <a:ext cx="533400"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i="1">
                                <a:solidFill>
                                  <a:srgbClr val="003399"/>
                                </a:solidFill>
                                <a:latin typeface="Cambria Math" panose="02040503050406030204" pitchFamily="18" charset="0"/>
                              </a:rPr>
                            </m:ctrlPr>
                          </m:sSubPr>
                          <m:e>
                            <m:r>
                              <a:rPr lang="en-US" sz="2500" i="1">
                                <a:solidFill>
                                  <a:srgbClr val="003399"/>
                                </a:solidFill>
                                <a:latin typeface="Cambria Math" panose="02040503050406030204" pitchFamily="18" charset="0"/>
                              </a:rPr>
                              <m:t>𝑦</m:t>
                            </m:r>
                          </m:e>
                          <m:sub>
                            <m:r>
                              <a:rPr lang="en-US" sz="2500" i="1">
                                <a:solidFill>
                                  <a:srgbClr val="003399"/>
                                </a:solidFill>
                                <a:latin typeface="Cambria Math" panose="02040503050406030204" pitchFamily="18" charset="0"/>
                              </a:rPr>
                              <m:t>𝑖</m:t>
                            </m:r>
                          </m:sub>
                        </m:sSub>
                      </m:oMath>
                    </m:oMathPara>
                  </a14:m>
                  <a:endParaRPr lang="en-SG" sz="2500" i="1" dirty="0">
                    <a:solidFill>
                      <a:srgbClr val="003399"/>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477B68B-A205-41FE-BF0F-483AE38CCF17}"/>
                    </a:ext>
                  </a:extLst>
                </p:cNvPr>
                <p:cNvSpPr txBox="1">
                  <a:spLocks noRot="1" noChangeAspect="1" noMove="1" noResize="1" noEditPoints="1" noAdjustHandles="1" noChangeArrowheads="1" noChangeShapeType="1" noTextEdit="1"/>
                </p:cNvSpPr>
                <p:nvPr/>
              </p:nvSpPr>
              <p:spPr>
                <a:xfrm>
                  <a:off x="6600031" y="4802643"/>
                  <a:ext cx="533400" cy="477054"/>
                </a:xfrm>
                <a:prstGeom prst="rect">
                  <a:avLst/>
                </a:prstGeom>
                <a:blipFill>
                  <a:blip r:embed="rId4"/>
                  <a:stretch>
                    <a:fillRect b="-7895"/>
                  </a:stretch>
                </a:blipFill>
              </p:spPr>
              <p:txBody>
                <a:bodyPr/>
                <a:lstStyle/>
                <a:p>
                  <a:r>
                    <a:rPr lang="en-US">
                      <a:noFill/>
                    </a:rPr>
                    <a:t> </a:t>
                  </a:r>
                </a:p>
              </p:txBody>
            </p:sp>
          </mc:Fallback>
        </mc:AlternateContent>
      </p:grpSp>
    </p:spTree>
    <p:extLst>
      <p:ext uri="{BB962C8B-B14F-4D97-AF65-F5344CB8AC3E}">
        <p14:creationId xmlns:p14="http://schemas.microsoft.com/office/powerpoint/2010/main" val="4200092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307DB-5FE4-4E71-8A84-B0D6629FAF4D}"/>
              </a:ext>
            </a:extLst>
          </p:cNvPr>
          <p:cNvSpPr>
            <a:spLocks noGrp="1"/>
          </p:cNvSpPr>
          <p:nvPr>
            <p:ph type="title"/>
          </p:nvPr>
        </p:nvSpPr>
        <p:spPr/>
        <p:txBody>
          <a:bodyPr/>
          <a:lstStyle/>
          <a:p>
            <a:r>
              <a:rPr lang="en-US" dirty="0"/>
              <a:t>So, is learning just optimization?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B5827-F6F2-4252-81EB-BED37F9DE723}"/>
                  </a:ext>
                </a:extLst>
              </p:cNvPr>
              <p:cNvSpPr>
                <a:spLocks noGrp="1"/>
              </p:cNvSpPr>
              <p:nvPr>
                <p:ph idx="1"/>
              </p:nvPr>
            </p:nvSpPr>
            <p:spPr/>
            <p:txBody>
              <a:bodyPr/>
              <a:lstStyle/>
              <a:p>
                <a:r>
                  <a:rPr lang="en-US" b="0" dirty="0"/>
                  <a:t>We want to do well on </a:t>
                </a:r>
                <a:r>
                  <a:rPr lang="en-US" dirty="0"/>
                  <a:t>unseen</a:t>
                </a:r>
                <a:r>
                  <a:rPr lang="en-US" b="0" dirty="0"/>
                  <a:t> data! In other words, our model must </a:t>
                </a:r>
                <a:r>
                  <a:rPr lang="en-US" dirty="0"/>
                  <a:t>generalize.</a:t>
                </a:r>
                <a:endParaRPr lang="en-US" b="0" dirty="0"/>
              </a:p>
              <a:p>
                <a:endParaRPr lang="en-US" b="0" dirty="0"/>
              </a:p>
              <a:p>
                <a:r>
                  <a:rPr lang="en-SG" b="0" dirty="0"/>
                  <a:t>Empirical risk minimization</a:t>
                </a:r>
              </a:p>
              <a:p>
                <a:pPr/>
                <a14:m>
                  <m:oMathPara xmlns:m="http://schemas.openxmlformats.org/officeDocument/2006/math">
                    <m:oMathParaPr>
                      <m:jc m:val="centerGroup"/>
                    </m:oMathParaPr>
                    <m:oMath xmlns:m="http://schemas.openxmlformats.org/officeDocument/2006/math">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a:latin typeface="Cambria Math" panose="02040503050406030204" pitchFamily="18" charset="0"/>
                                </a:rPr>
                                <m:t>min</m:t>
                              </m:r>
                            </m:e>
                            <m:lim>
                              <m:r>
                                <a:rPr lang="en-US" b="0" i="1">
                                  <a:latin typeface="Cambria Math" panose="02040503050406030204" pitchFamily="18" charset="0"/>
                                </a:rPr>
                                <m:t>𝑓</m:t>
                              </m:r>
                              <m:r>
                                <a:rPr lang="en-US" b="0" i="1">
                                  <a:latin typeface="Cambria Math" panose="02040503050406030204" pitchFamily="18" charset="0"/>
                                </a:rPr>
                                <m:t>∈</m:t>
                              </m:r>
                              <m:r>
                                <a:rPr lang="en-US" b="0" i="1">
                                  <a:latin typeface="Cambria Math" panose="02040503050406030204" pitchFamily="18" charset="0"/>
                                </a:rPr>
                                <m:t>ℋ</m:t>
                              </m:r>
                            </m:lim>
                          </m:limLow>
                        </m:fName>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𝑒𝑚𝑝</m:t>
                              </m:r>
                            </m:sub>
                          </m:sSub>
                          <m:d>
                            <m:dPr>
                              <m:ctrlPr>
                                <a:rPr lang="en-US" b="0" i="1">
                                  <a:latin typeface="Cambria Math" panose="02040503050406030204" pitchFamily="18" charset="0"/>
                                </a:rPr>
                              </m:ctrlPr>
                            </m:dPr>
                            <m:e>
                              <m:r>
                                <a:rPr lang="en-US" b="0" i="1">
                                  <a:latin typeface="Cambria Math" panose="02040503050406030204" pitchFamily="18" charset="0"/>
                                </a:rPr>
                                <m:t>𝑓</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𝑁</m:t>
                              </m:r>
                            </m:den>
                          </m:f>
                          <m:nary>
                            <m:naryPr>
                              <m:chr m:val="∑"/>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𝑁</m:t>
                              </m:r>
                            </m:sup>
                            <m:e>
                              <m:r>
                                <a:rPr lang="en-US" b="0" i="1">
                                  <a:latin typeface="Cambria Math" panose="02040503050406030204" pitchFamily="18" charset="0"/>
                                </a:rPr>
                                <m:t>𝐿</m:t>
                              </m:r>
                              <m:r>
                                <a:rPr lang="en-US" b="0" i="1">
                                  <a:latin typeface="Cambria Math" panose="02040503050406030204" pitchFamily="18" charset="0"/>
                                </a:rPr>
                                <m:t>(</m:t>
                              </m:r>
                              <m:r>
                                <m:rPr>
                                  <m:brk m:alnAt="7"/>
                                </m:rPr>
                                <a:rPr lang="en-US" b="0" i="1">
                                  <a:latin typeface="Cambria Math" panose="02040503050406030204" pitchFamily="18" charset="0"/>
                                </a:rPr>
                                <m:t>𝑓</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m:rPr>
                                          <m:brk m:alnAt="7"/>
                                        </m:rPr>
                                        <a:rPr lang="en-US" b="0" i="1">
                                          <a:latin typeface="Cambria Math" panose="02040503050406030204" pitchFamily="18" charset="0"/>
                                        </a:rPr>
                                        <m:t>𝑥</m:t>
                                      </m:r>
                                    </m:e>
                                    <m:sub>
                                      <m:r>
                                        <m:rPr>
                                          <m:brk m:alnAt="7"/>
                                        </m:rPr>
                                        <a:rPr lang="en-US" b="0" i="1">
                                          <a:latin typeface="Cambria Math" panose="02040503050406030204" pitchFamily="18" charset="0"/>
                                        </a:rPr>
                                        <m:t>𝑖</m:t>
                                      </m:r>
                                    </m:sub>
                                  </m:sSub>
                                </m:e>
                              </m:d>
                              <m:r>
                                <m:rPr>
                                  <m:brk m:alnAt="7"/>
                                </m:rPr>
                                <a:rPr lang="en-US" b="0" i="1">
                                  <a:latin typeface="Cambria Math" panose="02040503050406030204" pitchFamily="18" charset="0"/>
                                </a:rPr>
                                <m:t>,</m:t>
                              </m:r>
                              <m:sSup>
                                <m:sSupPr>
                                  <m:ctrlPr>
                                    <a:rPr lang="en-US" b="0" i="1">
                                      <a:latin typeface="Cambria Math" panose="02040503050406030204" pitchFamily="18" charset="0"/>
                                    </a:rPr>
                                  </m:ctrlPr>
                                </m:sSupPr>
                                <m:e>
                                  <m:r>
                                    <m:rPr>
                                      <m:brk m:alnAt="7"/>
                                    </m:rPr>
                                    <a:rPr lang="en-US" b="0" i="1">
                                      <a:latin typeface="Cambria Math" panose="02040503050406030204" pitchFamily="18" charset="0"/>
                                    </a:rPr>
                                    <m:t>𝑓</m:t>
                                  </m:r>
                                </m:e>
                                <m:sup>
                                  <m:r>
                                    <m:rPr>
                                      <m:brk m:alnAt="7"/>
                                    </m:rPr>
                                    <a:rPr lang="en-US" b="0" i="1">
                                      <a:latin typeface="Cambria Math" panose="02040503050406030204" pitchFamily="18" charset="0"/>
                                    </a:rPr>
                                    <m:t>∗</m:t>
                                  </m:r>
                                </m:sup>
                              </m:sSup>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𝑥</m:t>
                                      </m:r>
                                    </m:e>
                                    <m:sub>
                                      <m:r>
                                        <m:rPr>
                                          <m:brk m:alnAt="7"/>
                                        </m:rPr>
                                        <a:rPr lang="en-US" b="0" i="1">
                                          <a:latin typeface="Cambria Math" panose="02040503050406030204" pitchFamily="18" charset="0"/>
                                        </a:rPr>
                                        <m:t>𝑖</m:t>
                                      </m:r>
                                    </m:sub>
                                  </m:sSub>
                                </m:e>
                              </m:d>
                              <m:r>
                                <m:rPr>
                                  <m:brk m:alnAt="7"/>
                                </m:rPr>
                                <a:rPr lang="en-US" b="0" i="1" smtClean="0">
                                  <a:latin typeface="Cambria Math" panose="02040503050406030204" pitchFamily="18" charset="0"/>
                                </a:rPr>
                                <m:t>)</m:t>
                              </m:r>
                            </m:e>
                          </m:nary>
                          <m:r>
                            <a:rPr lang="en-US" b="0" i="1">
                              <a:latin typeface="Cambria Math" panose="02040503050406030204" pitchFamily="18" charset="0"/>
                            </a:rPr>
                            <m:t> </m:t>
                          </m:r>
                        </m:e>
                      </m:func>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b="0" dirty="0"/>
              </a:p>
              <a:p>
                <a:r>
                  <a:rPr lang="en-US" b="0" dirty="0"/>
                  <a:t>Population risk minimization</a:t>
                </a:r>
              </a:p>
              <a:p>
                <a:pPr/>
                <a14:m>
                  <m:oMathPara xmlns:m="http://schemas.openxmlformats.org/officeDocument/2006/math">
                    <m:oMathParaPr>
                      <m:jc m:val="centerGroup"/>
                    </m:oMathParaPr>
                    <m:oMath xmlns:m="http://schemas.openxmlformats.org/officeDocument/2006/math">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a:latin typeface="Cambria Math" panose="02040503050406030204" pitchFamily="18" charset="0"/>
                                </a:rPr>
                                <m:t>min</m:t>
                              </m:r>
                            </m:e>
                            <m:lim>
                              <m:r>
                                <a:rPr lang="en-US" b="0" i="1">
                                  <a:latin typeface="Cambria Math" panose="02040503050406030204" pitchFamily="18" charset="0"/>
                                </a:rPr>
                                <m:t>𝑓</m:t>
                              </m:r>
                              <m:r>
                                <a:rPr lang="en-US" b="0" i="1">
                                  <a:latin typeface="Cambria Math" panose="02040503050406030204" pitchFamily="18" charset="0"/>
                                </a:rPr>
                                <m:t>∈</m:t>
                              </m:r>
                              <m:r>
                                <a:rPr lang="en-US" b="0" i="1">
                                  <a:latin typeface="Cambria Math" panose="02040503050406030204" pitchFamily="18" charset="0"/>
                                </a:rPr>
                                <m:t>ℋ</m:t>
                              </m:r>
                            </m:lim>
                          </m:limLow>
                        </m:fName>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smtClean="0">
                                  <a:latin typeface="Cambria Math" panose="02040503050406030204" pitchFamily="18" charset="0"/>
                                </a:rPr>
                                <m:t>𝑝𝑜𝑝</m:t>
                              </m:r>
                            </m:sub>
                          </m:sSub>
                          <m:d>
                            <m:dPr>
                              <m:ctrlPr>
                                <a:rPr lang="en-US" b="0" i="1">
                                  <a:latin typeface="Cambria Math" panose="02040503050406030204" pitchFamily="18" charset="0"/>
                                </a:rPr>
                              </m:ctrlPr>
                            </m:dPr>
                            <m:e>
                              <m:r>
                                <a:rPr lang="en-US" b="0" i="1">
                                  <a:latin typeface="Cambria Math" panose="02040503050406030204" pitchFamily="18" charset="0"/>
                                </a:rPr>
                                <m:t>𝑓</m:t>
                              </m:r>
                            </m:e>
                          </m:d>
                          <m:r>
                            <a:rPr lang="en-US" b="0"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𝜇</m:t>
                              </m:r>
                            </m:sub>
                          </m:sSub>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brk m:alnAt="7"/>
                                </m:rPr>
                                <a:rPr lang="en-US" b="0" i="1">
                                  <a:latin typeface="Cambria Math" panose="02040503050406030204" pitchFamily="18" charset="0"/>
                                </a:rPr>
                                <m:t>𝑓</m:t>
                              </m:r>
                              <m:d>
                                <m:dPr>
                                  <m:ctrlPr>
                                    <a:rPr lang="en-US" b="0" i="1">
                                      <a:latin typeface="Cambria Math" panose="02040503050406030204" pitchFamily="18" charset="0"/>
                                    </a:rPr>
                                  </m:ctrlPr>
                                </m:dPr>
                                <m:e>
                                  <m:r>
                                    <a:rPr lang="en-US" b="0" i="1" smtClean="0">
                                      <a:latin typeface="Cambria Math" panose="02040503050406030204" pitchFamily="18" charset="0"/>
                                    </a:rPr>
                                    <m:t>𝑥</m:t>
                                  </m:r>
                                </m:e>
                              </m:d>
                              <m:r>
                                <m:rPr>
                                  <m:brk m:alnAt="7"/>
                                </m:rPr>
                                <a:rPr lang="en-US" b="0" i="1">
                                  <a:latin typeface="Cambria Math" panose="02040503050406030204" pitchFamily="18" charset="0"/>
                                </a:rPr>
                                <m:t>,</m:t>
                              </m:r>
                              <m:sSup>
                                <m:sSupPr>
                                  <m:ctrlPr>
                                    <a:rPr lang="en-US" b="0" i="1">
                                      <a:latin typeface="Cambria Math" panose="02040503050406030204" pitchFamily="18" charset="0"/>
                                    </a:rPr>
                                  </m:ctrlPr>
                                </m:sSupPr>
                                <m:e>
                                  <m:r>
                                    <m:rPr>
                                      <m:brk m:alnAt="7"/>
                                    </m:rPr>
                                    <a:rPr lang="en-US" b="0" i="1">
                                      <a:latin typeface="Cambria Math" panose="02040503050406030204" pitchFamily="18" charset="0"/>
                                    </a:rPr>
                                    <m:t>𝑓</m:t>
                                  </m:r>
                                </m:e>
                                <m:sup>
                                  <m:r>
                                    <m:rPr>
                                      <m:brk m:alnAt="7"/>
                                    </m:rPr>
                                    <a:rPr lang="en-US" b="0" i="1">
                                      <a:latin typeface="Cambria Math" panose="02040503050406030204" pitchFamily="18" charset="0"/>
                                    </a:rPr>
                                    <m:t>∗</m:t>
                                  </m:r>
                                </m:sup>
                              </m:sSup>
                              <m:d>
                                <m:dPr>
                                  <m:ctrlPr>
                                    <a:rPr lang="en-US" b="0" i="1">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e>
                      </m:func>
                    </m:oMath>
                  </m:oMathPara>
                </a14:m>
                <a:endParaRPr lang="en-US" b="0" dirty="0"/>
              </a:p>
            </p:txBody>
          </p:sp>
        </mc:Choice>
        <mc:Fallback xmlns="">
          <p:sp>
            <p:nvSpPr>
              <p:cNvPr id="3" name="Content Placeholder 2">
                <a:extLst>
                  <a:ext uri="{FF2B5EF4-FFF2-40B4-BE49-F238E27FC236}">
                    <a16:creationId xmlns:a16="http://schemas.microsoft.com/office/drawing/2014/main" id="{780B5827-F6F2-4252-81EB-BED37F9DE723}"/>
                  </a:ext>
                </a:extLst>
              </p:cNvPr>
              <p:cNvSpPr>
                <a:spLocks noGrp="1" noRot="1" noChangeAspect="1" noMove="1" noResize="1" noEditPoints="1" noAdjustHandles="1" noChangeArrowheads="1" noChangeShapeType="1" noTextEdit="1"/>
              </p:cNvSpPr>
              <p:nvPr>
                <p:ph idx="1"/>
              </p:nvPr>
            </p:nvSpPr>
            <p:spPr>
              <a:blipFill>
                <a:blip r:embed="rId2"/>
                <a:stretch>
                  <a:fillRect l="-1176" t="-1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F5CB126-6202-4A9D-9A2F-966B7FB14259}"/>
              </a:ext>
            </a:extLst>
          </p:cNvPr>
          <p:cNvSpPr>
            <a:spLocks noGrp="1"/>
          </p:cNvSpPr>
          <p:nvPr>
            <p:ph type="ftr" sz="quarter" idx="12"/>
          </p:nvPr>
        </p:nvSpPr>
        <p:spPr/>
        <p:txBody>
          <a:bodyPr/>
          <a:lstStyle/>
          <a:p>
            <a:pPr>
              <a:defRPr/>
            </a:pPr>
            <a:endParaRPr lang="en-GB" altLang="en-US" dirty="0"/>
          </a:p>
          <a:p>
            <a:pPr>
              <a:defRPr/>
            </a:pPr>
            <a:endParaRPr lang="en-GB" altLang="en-US" dirty="0"/>
          </a:p>
        </p:txBody>
      </p:sp>
      <p:sp>
        <p:nvSpPr>
          <p:cNvPr id="7" name="Arrow: Right 6">
            <a:extLst>
              <a:ext uri="{FF2B5EF4-FFF2-40B4-BE49-F238E27FC236}">
                <a16:creationId xmlns:a16="http://schemas.microsoft.com/office/drawing/2014/main" id="{CE17E4EB-83DB-4434-8456-0C14C6C42726}"/>
              </a:ext>
            </a:extLst>
          </p:cNvPr>
          <p:cNvSpPr/>
          <p:nvPr/>
        </p:nvSpPr>
        <p:spPr bwMode="auto">
          <a:xfrm>
            <a:off x="7590631" y="4379338"/>
            <a:ext cx="685800" cy="2286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kumimoji="0" lang="en-SG" sz="2400" b="0" i="0" u="none" strike="noStrike" cap="none" normalizeH="0" baseline="0" dirty="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748000A-9791-4AF0-B230-9FE2B6F4D80B}"/>
                  </a:ext>
                </a:extLst>
              </p:cNvPr>
              <p:cNvSpPr/>
              <p:nvPr/>
            </p:nvSpPr>
            <p:spPr>
              <a:xfrm>
                <a:off x="8426340" y="4122383"/>
                <a:ext cx="594009" cy="742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3399"/>
                              </a:solidFill>
                              <a:latin typeface="Cambria Math" panose="02040503050406030204" pitchFamily="18" charset="0"/>
                            </a:rPr>
                          </m:ctrlPr>
                        </m:accPr>
                        <m:e>
                          <m:r>
                            <a:rPr lang="en-US" sz="4000" b="0" i="1">
                              <a:solidFill>
                                <a:srgbClr val="003399"/>
                              </a:solidFill>
                              <a:latin typeface="Cambria Math" panose="02040503050406030204" pitchFamily="18" charset="0"/>
                            </a:rPr>
                            <m:t>𝑓</m:t>
                          </m:r>
                        </m:e>
                      </m:acc>
                    </m:oMath>
                  </m:oMathPara>
                </a14:m>
                <a:endParaRPr lang="en-SG" sz="4000" i="1" dirty="0">
                  <a:solidFill>
                    <a:srgbClr val="003399"/>
                  </a:solidFill>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4748000A-9791-4AF0-B230-9FE2B6F4D80B}"/>
                  </a:ext>
                </a:extLst>
              </p:cNvPr>
              <p:cNvSpPr>
                <a:spLocks noRot="1" noChangeAspect="1" noMove="1" noResize="1" noEditPoints="1" noAdjustHandles="1" noChangeArrowheads="1" noChangeShapeType="1" noTextEdit="1"/>
              </p:cNvSpPr>
              <p:nvPr/>
            </p:nvSpPr>
            <p:spPr>
              <a:xfrm>
                <a:off x="8426340" y="4122383"/>
                <a:ext cx="594009" cy="742511"/>
              </a:xfrm>
              <a:prstGeom prst="rect">
                <a:avLst/>
              </a:prstGeom>
              <a:blipFill>
                <a:blip r:embed="rId3"/>
                <a:stretch>
                  <a:fillRect l="-14583" t="-13333" r="-12500" b="-20000"/>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C361B19F-B258-4592-AC70-656B79E5C2E3}"/>
              </a:ext>
            </a:extLst>
          </p:cNvPr>
          <p:cNvSpPr/>
          <p:nvPr/>
        </p:nvSpPr>
        <p:spPr bwMode="auto">
          <a:xfrm>
            <a:off x="7590631" y="5931694"/>
            <a:ext cx="685800" cy="2286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kumimoji="0" lang="en-SG" sz="2400" b="0" i="0" u="none" strike="noStrike" cap="none" normalizeH="0" baseline="0" dirty="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871FB56-9222-4E90-AE76-2178A86C6EE9}"/>
                  </a:ext>
                </a:extLst>
              </p:cNvPr>
              <p:cNvSpPr/>
              <p:nvPr/>
            </p:nvSpPr>
            <p:spPr>
              <a:xfrm>
                <a:off x="8426340" y="5674738"/>
                <a:ext cx="594009" cy="734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3399"/>
                              </a:solidFill>
                              <a:latin typeface="Cambria Math" panose="02040503050406030204" pitchFamily="18" charset="0"/>
                            </a:rPr>
                          </m:ctrlPr>
                        </m:accPr>
                        <m:e>
                          <m:r>
                            <a:rPr lang="en-US" sz="4000" b="0" i="1" smtClean="0">
                              <a:solidFill>
                                <a:srgbClr val="003399"/>
                              </a:solidFill>
                              <a:latin typeface="Cambria Math" panose="02040503050406030204" pitchFamily="18" charset="0"/>
                            </a:rPr>
                            <m:t>𝑓</m:t>
                          </m:r>
                        </m:e>
                      </m:acc>
                    </m:oMath>
                  </m:oMathPara>
                </a14:m>
                <a:endParaRPr lang="en-SG" sz="4000" i="1" dirty="0">
                  <a:solidFill>
                    <a:srgbClr val="003399"/>
                  </a:solidFill>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D871FB56-9222-4E90-AE76-2178A86C6EE9}"/>
                  </a:ext>
                </a:extLst>
              </p:cNvPr>
              <p:cNvSpPr>
                <a:spLocks noRot="1" noChangeAspect="1" noMove="1" noResize="1" noEditPoints="1" noAdjustHandles="1" noChangeArrowheads="1" noChangeShapeType="1" noTextEdit="1"/>
              </p:cNvSpPr>
              <p:nvPr/>
            </p:nvSpPr>
            <p:spPr>
              <a:xfrm>
                <a:off x="8426340" y="5674738"/>
                <a:ext cx="594009" cy="734240"/>
              </a:xfrm>
              <a:prstGeom prst="rect">
                <a:avLst/>
              </a:prstGeom>
              <a:blipFill>
                <a:blip r:embed="rId4"/>
                <a:stretch>
                  <a:fillRect l="-14583" t="-1695" r="-12500" b="-23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47CBA96-8D7C-40BB-95C7-70D94BFE8B11}"/>
                  </a:ext>
                </a:extLst>
              </p:cNvPr>
              <p:cNvSpPr/>
              <p:nvPr/>
            </p:nvSpPr>
            <p:spPr>
              <a:xfrm rot="5400000">
                <a:off x="8383348" y="4915873"/>
                <a:ext cx="6799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3399"/>
                          </a:solidFill>
                          <a:latin typeface="Cambria Math" panose="02040503050406030204" pitchFamily="18" charset="0"/>
                        </a:rPr>
                        <m:t>≠</m:t>
                      </m:r>
                    </m:oMath>
                  </m:oMathPara>
                </a14:m>
                <a:endParaRPr lang="en-SG" sz="2500" i="1" dirty="0">
                  <a:solidFill>
                    <a:srgbClr val="003399"/>
                  </a:solidFill>
                  <a:latin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247CBA96-8D7C-40BB-95C7-70D94BFE8B11}"/>
                  </a:ext>
                </a:extLst>
              </p:cNvPr>
              <p:cNvSpPr>
                <a:spLocks noRot="1" noChangeAspect="1" noMove="1" noResize="1" noEditPoints="1" noAdjustHandles="1" noChangeArrowheads="1" noChangeShapeType="1" noTextEdit="1"/>
              </p:cNvSpPr>
              <p:nvPr/>
            </p:nvSpPr>
            <p:spPr>
              <a:xfrm rot="5400000">
                <a:off x="8383348" y="4915873"/>
                <a:ext cx="679993" cy="707886"/>
              </a:xfrm>
              <a:prstGeom prst="rect">
                <a:avLst/>
              </a:prstGeom>
              <a:blipFill>
                <a:blip r:embed="rId5"/>
                <a:stretch>
                  <a:fillRect t="-1852" b="-185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921D8AC-9976-48B7-9FF3-6478F944181C}"/>
              </a:ext>
            </a:extLst>
          </p:cNvPr>
          <p:cNvGrpSpPr/>
          <p:nvPr/>
        </p:nvGrpSpPr>
        <p:grpSpPr>
          <a:xfrm>
            <a:off x="7811104" y="3589578"/>
            <a:ext cx="1986441" cy="3256516"/>
            <a:chOff x="7811104" y="3589578"/>
            <a:chExt cx="1986441" cy="3256516"/>
          </a:xfrm>
        </p:grpSpPr>
        <p:sp>
          <p:nvSpPr>
            <p:cNvPr id="5" name="Rectangle: Rounded Corners 4">
              <a:extLst>
                <a:ext uri="{FF2B5EF4-FFF2-40B4-BE49-F238E27FC236}">
                  <a16:creationId xmlns:a16="http://schemas.microsoft.com/office/drawing/2014/main" id="{FA662014-AC44-47C7-8CB6-F836D7E5C3B1}"/>
                </a:ext>
              </a:extLst>
            </p:cNvPr>
            <p:cNvSpPr/>
            <p:nvPr/>
          </p:nvSpPr>
          <p:spPr bwMode="auto">
            <a:xfrm>
              <a:off x="8369401" y="4026694"/>
              <a:ext cx="869849" cy="2819400"/>
            </a:xfrm>
            <a:prstGeom prst="roundRect">
              <a:avLst/>
            </a:prstGeom>
            <a:noFill/>
            <a:ln w="19050" cap="flat" cmpd="sng" algn="ctr">
              <a:solidFill>
                <a:srgbClr val="FFC49C"/>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316DCD44-7622-4982-AD18-8F509D48969A}"/>
                </a:ext>
              </a:extLst>
            </p:cNvPr>
            <p:cNvSpPr/>
            <p:nvPr/>
          </p:nvSpPr>
          <p:spPr>
            <a:xfrm>
              <a:off x="7811104" y="3589578"/>
              <a:ext cx="1986441" cy="369332"/>
            </a:xfrm>
            <a:prstGeom prst="rect">
              <a:avLst/>
            </a:prstGeom>
          </p:spPr>
          <p:txBody>
            <a:bodyPr wrap="none">
              <a:spAutoFit/>
            </a:bodyPr>
            <a:lstStyle/>
            <a:p>
              <a:r>
                <a:rPr lang="en-US" sz="1800" dirty="0">
                  <a:solidFill>
                    <a:srgbClr val="FF8534"/>
                  </a:solidFill>
                </a:rPr>
                <a:t>Generalization Gap</a:t>
              </a:r>
              <a:endParaRPr lang="en-SG" sz="1800" dirty="0">
                <a:solidFill>
                  <a:srgbClr val="FF8534"/>
                </a:solidFill>
              </a:endParaRPr>
            </a:p>
          </p:txBody>
        </p:sp>
      </p:grpSp>
      <p:sp>
        <p:nvSpPr>
          <p:cNvPr id="14" name="Rectangle: Rounded Corners 13">
            <a:extLst>
              <a:ext uri="{FF2B5EF4-FFF2-40B4-BE49-F238E27FC236}">
                <a16:creationId xmlns:a16="http://schemas.microsoft.com/office/drawing/2014/main" id="{521BB232-2813-449F-A581-70C28E8910B9}"/>
              </a:ext>
            </a:extLst>
          </p:cNvPr>
          <p:cNvSpPr/>
          <p:nvPr/>
        </p:nvSpPr>
        <p:spPr bwMode="auto">
          <a:xfrm>
            <a:off x="372615" y="3473018"/>
            <a:ext cx="7125045" cy="1941945"/>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15" name="Rectangle: Rounded Corners 14">
            <a:extLst>
              <a:ext uri="{FF2B5EF4-FFF2-40B4-BE49-F238E27FC236}">
                <a16:creationId xmlns:a16="http://schemas.microsoft.com/office/drawing/2014/main" id="{4E9A7D32-2B33-4DAA-BACD-4DF6665A9F60}"/>
              </a:ext>
            </a:extLst>
          </p:cNvPr>
          <p:cNvSpPr/>
          <p:nvPr/>
        </p:nvSpPr>
        <p:spPr bwMode="auto">
          <a:xfrm>
            <a:off x="403207" y="5497513"/>
            <a:ext cx="7125045" cy="1043781"/>
          </a:xfrm>
          <a:prstGeom prst="roundRect">
            <a:avLst/>
          </a:prstGeom>
          <a:noFill/>
          <a:ln w="19050"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16" name="Rectangle 15">
            <a:extLst>
              <a:ext uri="{FF2B5EF4-FFF2-40B4-BE49-F238E27FC236}">
                <a16:creationId xmlns:a16="http://schemas.microsoft.com/office/drawing/2014/main" id="{0F2E6E4C-6FE8-47A8-8434-6643BC015E36}"/>
              </a:ext>
            </a:extLst>
          </p:cNvPr>
          <p:cNvSpPr/>
          <p:nvPr/>
        </p:nvSpPr>
        <p:spPr>
          <a:xfrm>
            <a:off x="5304631" y="3103686"/>
            <a:ext cx="1960793" cy="369332"/>
          </a:xfrm>
          <a:prstGeom prst="rect">
            <a:avLst/>
          </a:prstGeom>
        </p:spPr>
        <p:txBody>
          <a:bodyPr wrap="none">
            <a:spAutoFit/>
          </a:bodyPr>
          <a:lstStyle/>
          <a:p>
            <a:r>
              <a:rPr lang="en-US" sz="1800" dirty="0">
                <a:solidFill>
                  <a:srgbClr val="FF0000"/>
                </a:solidFill>
              </a:rPr>
              <a:t>What we </a:t>
            </a:r>
            <a:r>
              <a:rPr lang="en-US" sz="1800" b="1" dirty="0">
                <a:solidFill>
                  <a:srgbClr val="FF0000"/>
                </a:solidFill>
              </a:rPr>
              <a:t>can</a:t>
            </a:r>
            <a:r>
              <a:rPr lang="en-US" sz="1800" dirty="0">
                <a:solidFill>
                  <a:srgbClr val="FF0000"/>
                </a:solidFill>
              </a:rPr>
              <a:t> solve</a:t>
            </a:r>
            <a:endParaRPr lang="en-SG" sz="1800" dirty="0">
              <a:solidFill>
                <a:srgbClr val="FF0000"/>
              </a:solidFill>
            </a:endParaRPr>
          </a:p>
        </p:txBody>
      </p:sp>
      <p:sp>
        <p:nvSpPr>
          <p:cNvPr id="17" name="Rectangle 16">
            <a:extLst>
              <a:ext uri="{FF2B5EF4-FFF2-40B4-BE49-F238E27FC236}">
                <a16:creationId xmlns:a16="http://schemas.microsoft.com/office/drawing/2014/main" id="{EB5EB28E-CAF3-412F-AA54-B7130292D305}"/>
              </a:ext>
            </a:extLst>
          </p:cNvPr>
          <p:cNvSpPr/>
          <p:nvPr/>
        </p:nvSpPr>
        <p:spPr>
          <a:xfrm>
            <a:off x="4596003" y="6552962"/>
            <a:ext cx="2918428" cy="369332"/>
          </a:xfrm>
          <a:prstGeom prst="rect">
            <a:avLst/>
          </a:prstGeom>
        </p:spPr>
        <p:txBody>
          <a:bodyPr wrap="none">
            <a:spAutoFit/>
          </a:bodyPr>
          <a:lstStyle/>
          <a:p>
            <a:r>
              <a:rPr lang="en-US" sz="1800" dirty="0">
                <a:solidFill>
                  <a:schemeClr val="bg2"/>
                </a:solidFill>
              </a:rPr>
              <a:t>What we </a:t>
            </a:r>
            <a:r>
              <a:rPr lang="en-US" sz="1800" b="1" dirty="0">
                <a:solidFill>
                  <a:schemeClr val="bg2"/>
                </a:solidFill>
              </a:rPr>
              <a:t>really</a:t>
            </a:r>
            <a:r>
              <a:rPr lang="en-US" sz="1800" dirty="0">
                <a:solidFill>
                  <a:schemeClr val="bg2"/>
                </a:solidFill>
              </a:rPr>
              <a:t> want to solve</a:t>
            </a:r>
            <a:endParaRPr lang="en-SG" sz="1800" dirty="0">
              <a:solidFill>
                <a:schemeClr val="bg2"/>
              </a:solidFill>
            </a:endParaRPr>
          </a:p>
        </p:txBody>
      </p:sp>
    </p:spTree>
    <p:extLst>
      <p:ext uri="{BB962C8B-B14F-4D97-AF65-F5344CB8AC3E}">
        <p14:creationId xmlns:p14="http://schemas.microsoft.com/office/powerpoint/2010/main" val="305001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p:bldP spid="14" grpId="0" animBg="1"/>
      <p:bldP spid="15" grpId="0" animBg="1"/>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0D99-BF72-4CF4-9AFE-8198ECD82400}"/>
              </a:ext>
            </a:extLst>
          </p:cNvPr>
          <p:cNvSpPr>
            <a:spLocks noGrp="1"/>
          </p:cNvSpPr>
          <p:nvPr>
            <p:ph type="title"/>
          </p:nvPr>
        </p:nvSpPr>
        <p:spPr>
          <a:xfrm>
            <a:off x="611187" y="914400"/>
            <a:ext cx="7741443" cy="1266825"/>
          </a:xfrm>
        </p:spPr>
        <p:txBody>
          <a:bodyPr/>
          <a:lstStyle/>
          <a:p>
            <a:r>
              <a:rPr lang="en-US" dirty="0"/>
              <a:t>Three paradigms of supervised learning</a:t>
            </a:r>
            <a:endParaRPr lang="en-SG" dirty="0"/>
          </a:p>
        </p:txBody>
      </p:sp>
      <p:sp>
        <p:nvSpPr>
          <p:cNvPr id="4" name="Footer Placeholder 3">
            <a:extLst>
              <a:ext uri="{FF2B5EF4-FFF2-40B4-BE49-F238E27FC236}">
                <a16:creationId xmlns:a16="http://schemas.microsoft.com/office/drawing/2014/main" id="{A001525B-A144-4CCC-A1F5-287CB511860D}"/>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5" name="Oval 4">
            <a:extLst>
              <a:ext uri="{FF2B5EF4-FFF2-40B4-BE49-F238E27FC236}">
                <a16:creationId xmlns:a16="http://schemas.microsoft.com/office/drawing/2014/main" id="{A4BF2CF6-2D6F-4FAD-A658-23F8D4147D21}"/>
              </a:ext>
            </a:extLst>
          </p:cNvPr>
          <p:cNvSpPr/>
          <p:nvPr/>
        </p:nvSpPr>
        <p:spPr bwMode="auto">
          <a:xfrm>
            <a:off x="1447800" y="2566988"/>
            <a:ext cx="4114800" cy="41148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9F12E-A70E-4224-8CD2-C2AF208250CA}"/>
                  </a:ext>
                </a:extLst>
              </p:cNvPr>
              <p:cNvSpPr txBox="1"/>
              <p:nvPr/>
            </p:nvSpPr>
            <p:spPr>
              <a:xfrm>
                <a:off x="1038841" y="2959894"/>
                <a:ext cx="42624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tx1"/>
                          </a:solidFill>
                          <a:latin typeface="Cambria Math" panose="02040503050406030204" pitchFamily="18" charset="0"/>
                        </a:rPr>
                        <m:t>𝓗</m:t>
                      </m:r>
                    </m:oMath>
                  </m:oMathPara>
                </a14:m>
                <a:endParaRPr lang="en-SG" b="1" dirty="0">
                  <a:solidFill>
                    <a:schemeClr val="tx1"/>
                  </a:solidFill>
                </a:endParaRPr>
              </a:p>
            </p:txBody>
          </p:sp>
        </mc:Choice>
        <mc:Fallback xmlns="">
          <p:sp>
            <p:nvSpPr>
              <p:cNvPr id="6" name="TextBox 5">
                <a:extLst>
                  <a:ext uri="{FF2B5EF4-FFF2-40B4-BE49-F238E27FC236}">
                    <a16:creationId xmlns:a16="http://schemas.microsoft.com/office/drawing/2014/main" id="{FC99F12E-A70E-4224-8CD2-C2AF208250CA}"/>
                  </a:ext>
                </a:extLst>
              </p:cNvPr>
              <p:cNvSpPr txBox="1">
                <a:spLocks noRot="1" noChangeAspect="1" noMove="1" noResize="1" noEditPoints="1" noAdjustHandles="1" noChangeArrowheads="1" noChangeShapeType="1" noTextEdit="1"/>
              </p:cNvSpPr>
              <p:nvPr/>
            </p:nvSpPr>
            <p:spPr>
              <a:xfrm>
                <a:off x="1038841" y="2959894"/>
                <a:ext cx="426243" cy="646331"/>
              </a:xfrm>
              <a:prstGeom prst="rect">
                <a:avLst/>
              </a:prstGeom>
              <a:blipFill>
                <a:blip r:embed="rId2"/>
                <a:stretch>
                  <a:fillRect r="-3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55B855-0B93-4F7F-9B5E-4279C4470DF6}"/>
                  </a:ext>
                </a:extLst>
              </p:cNvPr>
              <p:cNvSpPr txBox="1"/>
              <p:nvPr/>
            </p:nvSpPr>
            <p:spPr>
              <a:xfrm>
                <a:off x="1647031" y="4137322"/>
                <a:ext cx="4262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oMath>
                  </m:oMathPara>
                </a14:m>
                <a:endParaRPr lang="en-SG" dirty="0">
                  <a:solidFill>
                    <a:schemeClr val="tx1"/>
                  </a:solidFill>
                </a:endParaRPr>
              </a:p>
            </p:txBody>
          </p:sp>
        </mc:Choice>
        <mc:Fallback xmlns="">
          <p:sp>
            <p:nvSpPr>
              <p:cNvPr id="7" name="TextBox 6">
                <a:extLst>
                  <a:ext uri="{FF2B5EF4-FFF2-40B4-BE49-F238E27FC236}">
                    <a16:creationId xmlns:a16="http://schemas.microsoft.com/office/drawing/2014/main" id="{1155B855-0B93-4F7F-9B5E-4279C4470DF6}"/>
                  </a:ext>
                </a:extLst>
              </p:cNvPr>
              <p:cNvSpPr txBox="1">
                <a:spLocks noRot="1" noChangeAspect="1" noMove="1" noResize="1" noEditPoints="1" noAdjustHandles="1" noChangeArrowheads="1" noChangeShapeType="1" noTextEdit="1"/>
              </p:cNvSpPr>
              <p:nvPr/>
            </p:nvSpPr>
            <p:spPr>
              <a:xfrm>
                <a:off x="1647031" y="4137322"/>
                <a:ext cx="426243" cy="461665"/>
              </a:xfrm>
              <a:prstGeom prst="rect">
                <a:avLst/>
              </a:prstGeom>
              <a:blipFill>
                <a:blip r:embed="rId3"/>
                <a:stretch>
                  <a:fillRect l="-11429" b="-2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E06851-1905-45DC-920E-78F4BEB9ED34}"/>
                  </a:ext>
                </a:extLst>
              </p:cNvPr>
              <p:cNvSpPr txBox="1"/>
              <p:nvPr/>
            </p:nvSpPr>
            <p:spPr>
              <a:xfrm>
                <a:off x="4999831" y="5087541"/>
                <a:ext cx="426243" cy="482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𝑓</m:t>
                          </m:r>
                        </m:e>
                      </m:acc>
                    </m:oMath>
                  </m:oMathPara>
                </a14:m>
                <a:endParaRPr lang="en-SG" dirty="0">
                  <a:solidFill>
                    <a:schemeClr val="tx1"/>
                  </a:solidFill>
                </a:endParaRPr>
              </a:p>
            </p:txBody>
          </p:sp>
        </mc:Choice>
        <mc:Fallback xmlns="">
          <p:sp>
            <p:nvSpPr>
              <p:cNvPr id="8" name="TextBox 7">
                <a:extLst>
                  <a:ext uri="{FF2B5EF4-FFF2-40B4-BE49-F238E27FC236}">
                    <a16:creationId xmlns:a16="http://schemas.microsoft.com/office/drawing/2014/main" id="{A6E06851-1905-45DC-920E-78F4BEB9ED34}"/>
                  </a:ext>
                </a:extLst>
              </p:cNvPr>
              <p:cNvSpPr txBox="1">
                <a:spLocks noRot="1" noChangeAspect="1" noMove="1" noResize="1" noEditPoints="1" noAdjustHandles="1" noChangeArrowheads="1" noChangeShapeType="1" noTextEdit="1"/>
              </p:cNvSpPr>
              <p:nvPr/>
            </p:nvSpPr>
            <p:spPr>
              <a:xfrm>
                <a:off x="4999831" y="5087541"/>
                <a:ext cx="426243" cy="48244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7EA1DB-89BD-44C1-97AE-967C64B0F568}"/>
                  </a:ext>
                </a:extLst>
              </p:cNvPr>
              <p:cNvSpPr txBox="1"/>
              <p:nvPr/>
            </p:nvSpPr>
            <p:spPr>
              <a:xfrm>
                <a:off x="4923631" y="3493294"/>
                <a:ext cx="426243" cy="4774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𝑓</m:t>
                          </m:r>
                        </m:e>
                      </m:acc>
                    </m:oMath>
                  </m:oMathPara>
                </a14:m>
                <a:endParaRPr lang="en-SG" dirty="0">
                  <a:solidFill>
                    <a:schemeClr val="tx1"/>
                  </a:solidFill>
                </a:endParaRPr>
              </a:p>
            </p:txBody>
          </p:sp>
        </mc:Choice>
        <mc:Fallback xmlns="">
          <p:sp>
            <p:nvSpPr>
              <p:cNvPr id="9" name="TextBox 8">
                <a:extLst>
                  <a:ext uri="{FF2B5EF4-FFF2-40B4-BE49-F238E27FC236}">
                    <a16:creationId xmlns:a16="http://schemas.microsoft.com/office/drawing/2014/main" id="{197EA1DB-89BD-44C1-97AE-967C64B0F568}"/>
                  </a:ext>
                </a:extLst>
              </p:cNvPr>
              <p:cNvSpPr txBox="1">
                <a:spLocks noRot="1" noChangeAspect="1" noMove="1" noResize="1" noEditPoints="1" noAdjustHandles="1" noChangeArrowheads="1" noChangeShapeType="1" noTextEdit="1"/>
              </p:cNvSpPr>
              <p:nvPr/>
            </p:nvSpPr>
            <p:spPr>
              <a:xfrm>
                <a:off x="4923631" y="3493294"/>
                <a:ext cx="426243" cy="47743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F8F005-489A-45CC-A2CF-E1753A7734F5}"/>
                  </a:ext>
                </a:extLst>
              </p:cNvPr>
              <p:cNvSpPr txBox="1"/>
              <p:nvPr/>
            </p:nvSpPr>
            <p:spPr>
              <a:xfrm>
                <a:off x="7362031" y="2336155"/>
                <a:ext cx="4262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oMath>
                  </m:oMathPara>
                </a14:m>
                <a:endParaRPr lang="en-SG" dirty="0">
                  <a:solidFill>
                    <a:schemeClr val="tx1"/>
                  </a:solidFill>
                </a:endParaRPr>
              </a:p>
            </p:txBody>
          </p:sp>
        </mc:Choice>
        <mc:Fallback xmlns="">
          <p:sp>
            <p:nvSpPr>
              <p:cNvPr id="11" name="TextBox 10">
                <a:extLst>
                  <a:ext uri="{FF2B5EF4-FFF2-40B4-BE49-F238E27FC236}">
                    <a16:creationId xmlns:a16="http://schemas.microsoft.com/office/drawing/2014/main" id="{20F8F005-489A-45CC-A2CF-E1753A7734F5}"/>
                  </a:ext>
                </a:extLst>
              </p:cNvPr>
              <p:cNvSpPr txBox="1">
                <a:spLocks noRot="1" noChangeAspect="1" noMove="1" noResize="1" noEditPoints="1" noAdjustHandles="1" noChangeArrowheads="1" noChangeShapeType="1" noTextEdit="1"/>
              </p:cNvSpPr>
              <p:nvPr/>
            </p:nvSpPr>
            <p:spPr>
              <a:xfrm>
                <a:off x="7362031" y="2336155"/>
                <a:ext cx="426243" cy="461665"/>
              </a:xfrm>
              <a:prstGeom prst="rect">
                <a:avLst/>
              </a:prstGeom>
              <a:blipFill>
                <a:blip r:embed="rId6"/>
                <a:stretch>
                  <a:fillRect l="-12857" r="-4286" b="-18421"/>
                </a:stretch>
              </a:blipFill>
            </p:spPr>
            <p:txBody>
              <a:bodyPr/>
              <a:lstStyle/>
              <a:p>
                <a:r>
                  <a:rPr lang="en-SG">
                    <a:noFill/>
                  </a:rPr>
                  <a:t> </a:t>
                </a:r>
              </a:p>
            </p:txBody>
          </p:sp>
        </mc:Fallback>
      </mc:AlternateContent>
      <p:cxnSp>
        <p:nvCxnSpPr>
          <p:cNvPr id="13" name="Straight Connector 12">
            <a:extLst>
              <a:ext uri="{FF2B5EF4-FFF2-40B4-BE49-F238E27FC236}">
                <a16:creationId xmlns:a16="http://schemas.microsoft.com/office/drawing/2014/main" id="{BCBAC9A1-2E75-4462-9894-E0BE99338196}"/>
              </a:ext>
            </a:extLst>
          </p:cNvPr>
          <p:cNvCxnSpPr>
            <a:stCxn id="9" idx="3"/>
            <a:endCxn id="11" idx="1"/>
          </p:cNvCxnSpPr>
          <p:nvPr/>
        </p:nvCxnSpPr>
        <p:spPr bwMode="auto">
          <a:xfrm flipV="1">
            <a:off x="5349874" y="2566988"/>
            <a:ext cx="2012157" cy="1165025"/>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5952EA94-6412-4E14-A3CE-F8A9FE611B68}"/>
              </a:ext>
            </a:extLst>
          </p:cNvPr>
          <p:cNvSpPr txBox="1"/>
          <p:nvPr/>
        </p:nvSpPr>
        <p:spPr>
          <a:xfrm rot="19821778">
            <a:off x="5130787" y="2701704"/>
            <a:ext cx="2072879" cy="461665"/>
          </a:xfrm>
          <a:prstGeom prst="rect">
            <a:avLst/>
          </a:prstGeom>
          <a:noFill/>
        </p:spPr>
        <p:txBody>
          <a:bodyPr wrap="square" rtlCol="0">
            <a:spAutoFit/>
          </a:bodyPr>
          <a:lstStyle/>
          <a:p>
            <a:r>
              <a:rPr lang="en-US" dirty="0">
                <a:solidFill>
                  <a:srgbClr val="333399"/>
                </a:solidFill>
              </a:rPr>
              <a:t>Approximation</a:t>
            </a:r>
            <a:endParaRPr lang="en-SG" dirty="0">
              <a:solidFill>
                <a:srgbClr val="333399"/>
              </a:solidFill>
            </a:endParaRPr>
          </a:p>
        </p:txBody>
      </p:sp>
      <p:cxnSp>
        <p:nvCxnSpPr>
          <p:cNvPr id="17" name="Connector: Curved 16">
            <a:extLst>
              <a:ext uri="{FF2B5EF4-FFF2-40B4-BE49-F238E27FC236}">
                <a16:creationId xmlns:a16="http://schemas.microsoft.com/office/drawing/2014/main" id="{06472C2C-A5C6-4DED-98D5-F6D5023E18B9}"/>
              </a:ext>
            </a:extLst>
          </p:cNvPr>
          <p:cNvCxnSpPr>
            <a:cxnSpLocks/>
          </p:cNvCxnSpPr>
          <p:nvPr/>
        </p:nvCxnSpPr>
        <p:spPr bwMode="auto">
          <a:xfrm>
            <a:off x="2073274" y="4368155"/>
            <a:ext cx="2926557" cy="960606"/>
          </a:xfrm>
          <a:prstGeom prst="curvedConnector3">
            <a:avLst>
              <a:gd name="adj1" fmla="val 48512"/>
            </a:avLst>
          </a:prstGeom>
          <a:ln w="38100" cap="flat" cmpd="sng" algn="ctr">
            <a:solidFill>
              <a:srgbClr val="FF0000"/>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28C1FCF-1484-4D8A-967A-36E8FB9DC638}"/>
                  </a:ext>
                </a:extLst>
              </p:cNvPr>
              <p:cNvSpPr txBox="1"/>
              <p:nvPr/>
            </p:nvSpPr>
            <p:spPr>
              <a:xfrm>
                <a:off x="2468760" y="5245894"/>
                <a:ext cx="1845271" cy="830997"/>
              </a:xfrm>
              <a:prstGeom prst="rect">
                <a:avLst/>
              </a:prstGeom>
              <a:noFill/>
            </p:spPr>
            <p:txBody>
              <a:bodyPr wrap="square" rtlCol="0">
                <a:spAutoFit/>
              </a:bodyPr>
              <a:lstStyle/>
              <a:p>
                <a:pPr algn="ctr"/>
                <a:r>
                  <a:rPr lang="en-US" dirty="0">
                    <a:solidFill>
                      <a:srgbClr val="FF0000"/>
                    </a:solidFill>
                  </a:rPr>
                  <a:t>Optimization</a:t>
                </a:r>
                <a:br>
                  <a:rPr lang="en-US" dirty="0">
                    <a:solidFill>
                      <a:srgbClr val="FF0000"/>
                    </a:solidFill>
                  </a:rPr>
                </a:br>
                <a:r>
                  <a:rPr lang="en-US" dirty="0">
                    <a:solidFill>
                      <a:srgbClr val="FF0000"/>
                    </a:solidFill>
                  </a:rPr>
                  <a:t>(using </a:t>
                </a:r>
                <a14:m>
                  <m:oMath xmlns:m="http://schemas.openxmlformats.org/officeDocument/2006/math">
                    <m:r>
                      <a:rPr lang="en-SG" b="0" i="1" smtClean="0">
                        <a:solidFill>
                          <a:srgbClr val="FF0000"/>
                        </a:solidFill>
                        <a:latin typeface="Cambria Math" panose="02040503050406030204" pitchFamily="18" charset="0"/>
                      </a:rPr>
                      <m:t>𝒟</m:t>
                    </m:r>
                  </m:oMath>
                </a14:m>
                <a:r>
                  <a:rPr lang="en-SG" dirty="0">
                    <a:solidFill>
                      <a:srgbClr val="FF0000"/>
                    </a:solidFill>
                  </a:rPr>
                  <a:t>)</a:t>
                </a:r>
              </a:p>
            </p:txBody>
          </p:sp>
        </mc:Choice>
        <mc:Fallback xmlns="">
          <p:sp>
            <p:nvSpPr>
              <p:cNvPr id="19" name="TextBox 18">
                <a:extLst>
                  <a:ext uri="{FF2B5EF4-FFF2-40B4-BE49-F238E27FC236}">
                    <a16:creationId xmlns:a16="http://schemas.microsoft.com/office/drawing/2014/main" id="{428C1FCF-1484-4D8A-967A-36E8FB9DC638}"/>
                  </a:ext>
                </a:extLst>
              </p:cNvPr>
              <p:cNvSpPr txBox="1">
                <a:spLocks noRot="1" noChangeAspect="1" noMove="1" noResize="1" noEditPoints="1" noAdjustHandles="1" noChangeArrowheads="1" noChangeShapeType="1" noTextEdit="1"/>
              </p:cNvSpPr>
              <p:nvPr/>
            </p:nvSpPr>
            <p:spPr>
              <a:xfrm>
                <a:off x="2468760" y="5245894"/>
                <a:ext cx="1845271" cy="830997"/>
              </a:xfrm>
              <a:prstGeom prst="rect">
                <a:avLst/>
              </a:prstGeom>
              <a:blipFill>
                <a:blip r:embed="rId7"/>
                <a:stretch>
                  <a:fillRect l="-2640" t="-5882" r="-2640" b="-16176"/>
                </a:stretch>
              </a:blipFill>
            </p:spPr>
            <p:txBody>
              <a:bodyPr/>
              <a:lstStyle/>
              <a:p>
                <a:r>
                  <a:rPr lang="en-SG">
                    <a:noFill/>
                  </a:rPr>
                  <a:t> </a:t>
                </a:r>
              </a:p>
            </p:txBody>
          </p:sp>
        </mc:Fallback>
      </mc:AlternateContent>
      <p:cxnSp>
        <p:nvCxnSpPr>
          <p:cNvPr id="23" name="Straight Connector 22">
            <a:extLst>
              <a:ext uri="{FF2B5EF4-FFF2-40B4-BE49-F238E27FC236}">
                <a16:creationId xmlns:a16="http://schemas.microsoft.com/office/drawing/2014/main" id="{13865276-91DB-4DF1-91B8-A21CE0371C89}"/>
              </a:ext>
            </a:extLst>
          </p:cNvPr>
          <p:cNvCxnSpPr>
            <a:stCxn id="9" idx="2"/>
            <a:endCxn id="8" idx="0"/>
          </p:cNvCxnSpPr>
          <p:nvPr/>
        </p:nvCxnSpPr>
        <p:spPr bwMode="auto">
          <a:xfrm>
            <a:off x="5136753" y="3970732"/>
            <a:ext cx="76200" cy="1116809"/>
          </a:xfrm>
          <a:prstGeom prst="line">
            <a:avLst/>
          </a:prstGeom>
          <a:ln w="38100" cap="flat" cmpd="sng" algn="ctr">
            <a:solidFill>
              <a:srgbClr val="FF66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E72025A2-27EC-46B2-B0FF-07904AC379B4}"/>
              </a:ext>
            </a:extLst>
          </p:cNvPr>
          <p:cNvCxnSpPr>
            <a:cxnSpLocks/>
            <a:stCxn id="11" idx="2"/>
          </p:cNvCxnSpPr>
          <p:nvPr/>
        </p:nvCxnSpPr>
        <p:spPr bwMode="auto">
          <a:xfrm flipH="1">
            <a:off x="5426075" y="2797820"/>
            <a:ext cx="2149078" cy="2530941"/>
          </a:xfrm>
          <a:prstGeom prst="line">
            <a:avLst/>
          </a:prstGeom>
          <a:ln w="38100" cap="flat" cmpd="sng" algn="ctr">
            <a:solidFill>
              <a:srgbClr val="FF66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B06F768-E002-49CD-877E-6B823113E50D}"/>
              </a:ext>
            </a:extLst>
          </p:cNvPr>
          <p:cNvSpPr txBox="1"/>
          <p:nvPr/>
        </p:nvSpPr>
        <p:spPr>
          <a:xfrm rot="18606492">
            <a:off x="5661217" y="4073652"/>
            <a:ext cx="2072879" cy="461665"/>
          </a:xfrm>
          <a:prstGeom prst="rect">
            <a:avLst/>
          </a:prstGeom>
          <a:noFill/>
        </p:spPr>
        <p:txBody>
          <a:bodyPr wrap="square" rtlCol="0">
            <a:spAutoFit/>
          </a:bodyPr>
          <a:lstStyle/>
          <a:p>
            <a:r>
              <a:rPr lang="en-US" dirty="0">
                <a:solidFill>
                  <a:srgbClr val="FF6600"/>
                </a:solidFill>
              </a:rPr>
              <a:t>Generalization</a:t>
            </a:r>
            <a:endParaRPr lang="en-SG" dirty="0">
              <a:solidFill>
                <a:srgbClr val="FF6600"/>
              </a:solidFill>
            </a:endParaRPr>
          </a:p>
        </p:txBody>
      </p:sp>
    </p:spTree>
    <p:extLst>
      <p:ext uri="{BB962C8B-B14F-4D97-AF65-F5344CB8AC3E}">
        <p14:creationId xmlns:p14="http://schemas.microsoft.com/office/powerpoint/2010/main" val="72147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p:bldP spid="19"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196AEAD-9D59-4F75-987E-E865A98B9A94}"/>
              </a:ext>
            </a:extLst>
          </p:cNvPr>
          <p:cNvSpPr>
            <a:spLocks noGrp="1"/>
          </p:cNvSpPr>
          <p:nvPr>
            <p:ph type="body" idx="1"/>
          </p:nvPr>
        </p:nvSpPr>
        <p:spPr/>
        <p:txBody>
          <a:bodyPr/>
          <a:lstStyle/>
          <a:p>
            <a:r>
              <a:rPr lang="en-US" dirty="0"/>
              <a:t>Linear Models</a:t>
            </a:r>
            <a:endParaRPr lang="en-SG" dirty="0"/>
          </a:p>
        </p:txBody>
      </p:sp>
      <p:sp>
        <p:nvSpPr>
          <p:cNvPr id="4" name="Footer Placeholder 3">
            <a:extLst>
              <a:ext uri="{FF2B5EF4-FFF2-40B4-BE49-F238E27FC236}">
                <a16:creationId xmlns:a16="http://schemas.microsoft.com/office/drawing/2014/main" id="{93BC1F6A-A226-4273-BA43-F362C2BAA1DB}"/>
              </a:ext>
            </a:extLst>
          </p:cNvPr>
          <p:cNvSpPr>
            <a:spLocks noGrp="1"/>
          </p:cNvSpPr>
          <p:nvPr>
            <p:ph type="ftr" sz="quarter" idx="4294967295"/>
          </p:nvPr>
        </p:nvSpPr>
        <p:spPr>
          <a:xfrm>
            <a:off x="6937375" y="7016750"/>
            <a:ext cx="3214688" cy="506413"/>
          </a:xfrm>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291892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3684-73E6-4534-9961-EA1057114DCF}"/>
              </a:ext>
            </a:extLst>
          </p:cNvPr>
          <p:cNvSpPr>
            <a:spLocks noGrp="1"/>
          </p:cNvSpPr>
          <p:nvPr>
            <p:ph type="title"/>
          </p:nvPr>
        </p:nvSpPr>
        <p:spPr/>
        <p:txBody>
          <a:bodyPr/>
          <a:lstStyle/>
          <a:p>
            <a:r>
              <a:rPr lang="en-US" dirty="0"/>
              <a:t>Simple linear regression</a:t>
            </a:r>
            <a:endParaRPr lang="en-SG" dirty="0"/>
          </a:p>
        </p:txBody>
      </p:sp>
      <p:sp>
        <p:nvSpPr>
          <p:cNvPr id="4" name="Footer Placeholder 3">
            <a:extLst>
              <a:ext uri="{FF2B5EF4-FFF2-40B4-BE49-F238E27FC236}">
                <a16:creationId xmlns:a16="http://schemas.microsoft.com/office/drawing/2014/main" id="{A598367B-FC01-4F3A-B7F2-FEE58ACA53C4}"/>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3F41D17-126B-450B-8A71-49501946FC8B}"/>
                  </a:ext>
                </a:extLst>
              </p:cNvPr>
              <p:cNvSpPr>
                <a:spLocks noGrp="1"/>
              </p:cNvSpPr>
              <p:nvPr>
                <p:ph idx="1"/>
              </p:nvPr>
            </p:nvSpPr>
            <p:spPr>
              <a:xfrm>
                <a:off x="611188" y="2622492"/>
                <a:ext cx="8628062" cy="537369"/>
              </a:xfrm>
            </p:spPr>
            <p:txBody>
              <a:bodyPr/>
              <a:lstStyle/>
              <a:p>
                <a:r>
                  <a:rPr lang="en-US" b="0" dirty="0"/>
                  <a:t>This is the simplest case,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SG" b="0" dirty="0"/>
                  <a:t> are all scalars</a:t>
                </a:r>
              </a:p>
            </p:txBody>
          </p:sp>
        </mc:Choice>
        <mc:Fallback xmlns="">
          <p:sp>
            <p:nvSpPr>
              <p:cNvPr id="10" name="Content Placeholder 2">
                <a:extLst>
                  <a:ext uri="{FF2B5EF4-FFF2-40B4-BE49-F238E27FC236}">
                    <a16:creationId xmlns:a16="http://schemas.microsoft.com/office/drawing/2014/main" id="{03F41D17-126B-450B-8A71-49501946FC8B}"/>
                  </a:ext>
                </a:extLst>
              </p:cNvPr>
              <p:cNvSpPr>
                <a:spLocks noGrp="1" noRot="1" noChangeAspect="1" noMove="1" noResize="1" noEditPoints="1" noAdjustHandles="1" noChangeArrowheads="1" noChangeShapeType="1" noTextEdit="1"/>
              </p:cNvSpPr>
              <p:nvPr>
                <p:ph idx="1"/>
              </p:nvPr>
            </p:nvSpPr>
            <p:spPr>
              <a:xfrm>
                <a:off x="611188" y="2622492"/>
                <a:ext cx="8628062" cy="537369"/>
              </a:xfrm>
              <a:blipFill>
                <a:blip r:embed="rId2"/>
                <a:stretch>
                  <a:fillRect l="-1176" t="-9302" b="-1627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C04A96-CAE2-4674-AB82-1E07DDE97792}"/>
              </a:ext>
            </a:extLst>
          </p:cNvPr>
          <p:cNvPicPr>
            <a:picLocks noChangeAspect="1"/>
          </p:cNvPicPr>
          <p:nvPr/>
        </p:nvPicPr>
        <p:blipFill>
          <a:blip r:embed="rId3"/>
          <a:stretch>
            <a:fillRect/>
          </a:stretch>
        </p:blipFill>
        <p:spPr>
          <a:xfrm>
            <a:off x="581884" y="3360838"/>
            <a:ext cx="3565170" cy="2414885"/>
          </a:xfrm>
          <a:prstGeom prst="rect">
            <a:avLst/>
          </a:prstGeom>
        </p:spPr>
      </p:pic>
      <p:pic>
        <p:nvPicPr>
          <p:cNvPr id="15" name="Picture 14">
            <a:extLst>
              <a:ext uri="{FF2B5EF4-FFF2-40B4-BE49-F238E27FC236}">
                <a16:creationId xmlns:a16="http://schemas.microsoft.com/office/drawing/2014/main" id="{C1D6D41B-E482-488E-994E-D24B5930E01B}"/>
              </a:ext>
            </a:extLst>
          </p:cNvPr>
          <p:cNvPicPr>
            <a:picLocks noChangeAspect="1"/>
          </p:cNvPicPr>
          <p:nvPr/>
        </p:nvPicPr>
        <p:blipFill>
          <a:blip r:embed="rId4"/>
          <a:stretch>
            <a:fillRect/>
          </a:stretch>
        </p:blipFill>
        <p:spPr>
          <a:xfrm>
            <a:off x="6073159" y="3357265"/>
            <a:ext cx="3550881" cy="2422029"/>
          </a:xfrm>
          <a:prstGeom prst="rect">
            <a:avLst/>
          </a:prstGeom>
        </p:spPr>
      </p:pic>
      <p:sp>
        <p:nvSpPr>
          <p:cNvPr id="16" name="Arrow: Right 15">
            <a:extLst>
              <a:ext uri="{FF2B5EF4-FFF2-40B4-BE49-F238E27FC236}">
                <a16:creationId xmlns:a16="http://schemas.microsoft.com/office/drawing/2014/main" id="{54B63749-C1AD-4BD1-A505-0C3D61217AC7}"/>
              </a:ext>
            </a:extLst>
          </p:cNvPr>
          <p:cNvSpPr/>
          <p:nvPr/>
        </p:nvSpPr>
        <p:spPr bwMode="auto">
          <a:xfrm>
            <a:off x="4543351" y="4199038"/>
            <a:ext cx="1162545" cy="3048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81147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B304221-BF8A-4D6B-98DC-FEDA713530FC}"/>
                  </a:ext>
                </a:extLst>
              </p:cNvPr>
              <p:cNvSpPr>
                <a:spLocks noGrp="1"/>
              </p:cNvSpPr>
              <p:nvPr>
                <p:ph idx="1"/>
              </p:nvPr>
            </p:nvSpPr>
            <p:spPr>
              <a:xfrm>
                <a:off x="611188" y="826295"/>
                <a:ext cx="8628062" cy="6107906"/>
              </a:xfrm>
            </p:spPr>
            <p:txBody>
              <a:bodyPr/>
              <a:lstStyle/>
              <a:p>
                <a:r>
                  <a:rPr lang="en-SG" dirty="0"/>
                  <a:t>Step 1: Define hypothesis space</a:t>
                </a:r>
              </a:p>
              <a:p>
                <a:endParaRPr lang="en-SG" dirty="0"/>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ℋ</m:t>
                      </m:r>
                      <m:r>
                        <a:rPr lang="en-US" b="0" i="1">
                          <a:latin typeface="Cambria Math" panose="02040503050406030204" pitchFamily="18" charset="0"/>
                        </a:rPr>
                        <m:t>={</m:t>
                      </m:r>
                      <m:r>
                        <a:rPr lang="en-US" b="0" i="1">
                          <a:latin typeface="Cambria Math" panose="02040503050406030204" pitchFamily="18" charset="0"/>
                        </a:rPr>
                        <m:t>𝑓</m:t>
                      </m:r>
                      <m:r>
                        <a:rPr lang="en-US" b="0" i="1">
                          <a:latin typeface="Cambria Math" panose="02040503050406030204" pitchFamily="18" charset="0"/>
                        </a:rPr>
                        <m:t>:</m:t>
                      </m:r>
                      <m:r>
                        <a:rPr lang="en-US" b="0" i="1">
                          <a:latin typeface="Cambria Math" panose="02040503050406030204" pitchFamily="18" charset="0"/>
                        </a:rPr>
                        <m:t>𝑓</m:t>
                      </m:r>
                      <m:d>
                        <m:dPr>
                          <m:ctrlPr>
                            <a:rPr lang="en-US" b="0" i="1">
                              <a:latin typeface="Cambria Math" panose="02040503050406030204" pitchFamily="18" charset="0"/>
                            </a:rPr>
                          </m:ctrlPr>
                        </m:dPr>
                        <m:e>
                          <m:r>
                            <a:rPr lang="en-US" b="0" i="1">
                              <a:latin typeface="Cambria Math" panose="02040503050406030204" pitchFamily="18" charset="0"/>
                            </a:rPr>
                            <m:t>𝑥</m:t>
                          </m:r>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r>
                        <a:rPr lang="en-US" b="0" i="1">
                          <a:latin typeface="Cambria Math" panose="02040503050406030204" pitchFamily="18" charset="0"/>
                        </a:rPr>
                        <m:t>𝑥</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r>
                        <a:rPr lang="en-US" b="0" i="1">
                          <a:latin typeface="Cambria Math" panose="02040503050406030204" pitchFamily="18" charset="0"/>
                        </a:rPr>
                        <m:t>ℝ</m:t>
                      </m:r>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ℝ</m:t>
                      </m:r>
                      <m:r>
                        <a:rPr lang="en-US" b="0" i="1">
                          <a:latin typeface="Cambria Math" panose="02040503050406030204" pitchFamily="18" charset="0"/>
                        </a:rPr>
                        <m:t>}</m:t>
                      </m:r>
                    </m:oMath>
                  </m:oMathPara>
                </a14:m>
                <a:endParaRPr lang="en-SG" b="0" dirty="0"/>
              </a:p>
              <a:p>
                <a:endParaRPr lang="en-SG" b="0" dirty="0"/>
              </a:p>
              <a:p>
                <a:r>
                  <a:rPr lang="en-SG" dirty="0"/>
                  <a:t>Step 2: Find best approximation</a:t>
                </a:r>
              </a:p>
              <a:p>
                <a:endParaRPr lang="en-SG" dirty="0"/>
              </a:p>
              <a:p>
                <a:r>
                  <a:rPr lang="en-SG" dirty="0"/>
                  <a:t>	</a:t>
                </a:r>
                <a:r>
                  <a:rPr lang="en-SG" b="0" dirty="0"/>
                  <a:t>We need to define a loss function</a:t>
                </a:r>
              </a:p>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𝐿</m:t>
                      </m:r>
                      <m:d>
                        <m:dPr>
                          <m:ctrlPr>
                            <a:rPr lang="en-US" b="0" i="1">
                              <a:latin typeface="Cambria Math" panose="02040503050406030204" pitchFamily="18" charset="0"/>
                            </a:rPr>
                          </m:ctrlPr>
                        </m:dPr>
                        <m:e>
                          <m:r>
                            <a:rPr lang="en-US" b="0" i="1">
                              <a:latin typeface="Cambria Math" panose="02040503050406030204" pitchFamily="18" charset="0"/>
                            </a:rPr>
                            <m:t>𝑦</m:t>
                          </m:r>
                          <m:r>
                            <a:rPr lang="en-US" b="0" i="1">
                              <a:latin typeface="Cambria Math" panose="02040503050406030204" pitchFamily="18" charset="0"/>
                            </a:rPr>
                            <m:t>′,</m:t>
                          </m:r>
                          <m:r>
                            <a:rPr lang="en-US" b="0" i="1">
                              <a:latin typeface="Cambria Math" panose="02040503050406030204" pitchFamily="18" charset="0"/>
                            </a:rPr>
                            <m:t>𝑦</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r>
                                <a:rPr lang="en-US" b="0" i="1">
                                  <a:latin typeface="Cambria Math" panose="02040503050406030204" pitchFamily="18" charset="0"/>
                                </a:rPr>
                                <m:t>𝑦</m:t>
                              </m:r>
                            </m:e>
                          </m:d>
                        </m:e>
                        <m:sup>
                          <m:r>
                            <a:rPr lang="en-US" b="0" i="1">
                              <a:latin typeface="Cambria Math" panose="02040503050406030204" pitchFamily="18" charset="0"/>
                            </a:rPr>
                            <m:t>2</m:t>
                          </m:r>
                        </m:sup>
                      </m:sSup>
                    </m:oMath>
                  </m:oMathPara>
                </a14:m>
                <a:endParaRPr lang="en-SG" dirty="0"/>
              </a:p>
              <a:p>
                <a:r>
                  <a:rPr lang="en-SG" dirty="0"/>
                  <a:t>	</a:t>
                </a:r>
                <a:r>
                  <a:rPr lang="en-SG" b="0" dirty="0"/>
                  <a:t>Then, the empirical risk minimization problem is</a:t>
                </a:r>
              </a:p>
              <a:p>
                <a:pPr/>
                <a14:m>
                  <m:oMathPara xmlns:m="http://schemas.openxmlformats.org/officeDocument/2006/math">
                    <m:oMathParaPr>
                      <m:jc m:val="centerGroup"/>
                    </m:oMathParaPr>
                    <m:oMath xmlns:m="http://schemas.openxmlformats.org/officeDocument/2006/math">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1">
                                  <a:latin typeface="Cambria Math" panose="02040503050406030204" pitchFamily="18" charset="0"/>
                                </a:rPr>
                                <m:t>min</m:t>
                              </m:r>
                            </m:e>
                            <m:lim>
                              <m:r>
                                <a:rPr lang="en-US" b="0" i="1">
                                  <a:latin typeface="Cambria Math" panose="02040503050406030204" pitchFamily="18" charset="0"/>
                                </a:rPr>
                                <m:t>𝑓</m:t>
                              </m:r>
                              <m:r>
                                <a:rPr lang="en-US" b="0" i="1">
                                  <a:latin typeface="Cambria Math" panose="02040503050406030204" pitchFamily="18" charset="0"/>
                                </a:rPr>
                                <m:t>∈</m:t>
                              </m:r>
                              <m:r>
                                <a:rPr lang="en-US" b="0" i="1">
                                  <a:latin typeface="Cambria Math" panose="02040503050406030204" pitchFamily="18" charset="0"/>
                                </a:rPr>
                                <m:t>ℋ</m:t>
                              </m:r>
                            </m:lim>
                          </m:limLow>
                        </m:fName>
                        <m:e>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𝑒𝑚𝑝</m:t>
                              </m:r>
                            </m:sub>
                          </m:sSub>
                          <m:r>
                            <a:rPr lang="en-US" b="0" i="1">
                              <a:latin typeface="Cambria Math" panose="02040503050406030204" pitchFamily="18" charset="0"/>
                            </a:rPr>
                            <m:t>(</m:t>
                          </m:r>
                          <m:r>
                            <a:rPr lang="en-US" b="0" i="1">
                              <a:latin typeface="Cambria Math" panose="02040503050406030204" pitchFamily="18" charset="0"/>
                            </a:rPr>
                            <m:t>𝑓</m:t>
                          </m:r>
                          <m:r>
                            <a:rPr lang="en-US" b="0" i="1">
                              <a:latin typeface="Cambria Math" panose="02040503050406030204" pitchFamily="18" charset="0"/>
                            </a:rPr>
                            <m:t>)</m:t>
                          </m:r>
                        </m:e>
                      </m:func>
                      <m:r>
                        <a:rPr lang="en-US" b="0" i="1">
                          <a:latin typeface="Cambria Math" panose="02040503050406030204" pitchFamily="18" charset="0"/>
                        </a:rPr>
                        <m:t>=</m:t>
                      </m:r>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1">
                                  <a:latin typeface="Cambria Math" panose="02040503050406030204" pitchFamily="18" charset="0"/>
                                </a:rPr>
                                <m:t>min</m:t>
                              </m:r>
                            </m:e>
                            <m:lim>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lim>
                          </m:limLow>
                        </m:fName>
                        <m:e>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r>
                                <a:rPr lang="en-US" b="0" i="1">
                                  <a:latin typeface="Cambria Math" panose="02040503050406030204" pitchFamily="18" charset="0"/>
                                </a:rPr>
                                <m:t>𝑁</m:t>
                              </m:r>
                            </m:den>
                          </m:f>
                          <m:nary>
                            <m:naryPr>
                              <m:chr m:val="∑"/>
                              <m:ctrlPr>
                                <a:rPr lang="en-US" b="0"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𝑁</m:t>
                              </m:r>
                            </m:sup>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𝑖</m:t>
                                          </m:r>
                                        </m:sub>
                                      </m:sSub>
                                    </m:e>
                                  </m:d>
                                </m:e>
                                <m:sup>
                                  <m:r>
                                    <a:rPr lang="en-US" b="0" i="1">
                                      <a:latin typeface="Cambria Math" panose="02040503050406030204" pitchFamily="18" charset="0"/>
                                    </a:rPr>
                                    <m:t>2</m:t>
                                  </m:r>
                                </m:sup>
                              </m:sSup>
                              <m:r>
                                <a:rPr lang="en-US" b="0" i="1">
                                  <a:latin typeface="Cambria Math" panose="02040503050406030204" pitchFamily="18" charset="0"/>
                                </a:rPr>
                                <m:t> </m:t>
                              </m:r>
                            </m:e>
                          </m:nary>
                        </m:e>
                      </m:func>
                    </m:oMath>
                  </m:oMathPara>
                </a14:m>
                <a:endParaRPr lang="en-SG" b="0" i="1" dirty="0">
                  <a:latin typeface="Cambria Math" panose="02040503050406030204" pitchFamily="18" charset="0"/>
                </a:endParaRPr>
              </a:p>
              <a:p>
                <a:endParaRPr lang="en-SG" b="0" dirty="0"/>
              </a:p>
            </p:txBody>
          </p:sp>
        </mc:Choice>
        <mc:Fallback xmlns="">
          <p:sp>
            <p:nvSpPr>
              <p:cNvPr id="7" name="Content Placeholder 6">
                <a:extLst>
                  <a:ext uri="{FF2B5EF4-FFF2-40B4-BE49-F238E27FC236}">
                    <a16:creationId xmlns:a16="http://schemas.microsoft.com/office/drawing/2014/main" id="{5B304221-BF8A-4D6B-98DC-FEDA713530FC}"/>
                  </a:ext>
                </a:extLst>
              </p:cNvPr>
              <p:cNvSpPr>
                <a:spLocks noGrp="1" noRot="1" noChangeAspect="1" noMove="1" noResize="1" noEditPoints="1" noAdjustHandles="1" noChangeArrowheads="1" noChangeShapeType="1" noTextEdit="1"/>
              </p:cNvSpPr>
              <p:nvPr>
                <p:ph idx="1"/>
              </p:nvPr>
            </p:nvSpPr>
            <p:spPr>
              <a:xfrm>
                <a:off x="611188" y="826295"/>
                <a:ext cx="8628062" cy="6107906"/>
              </a:xfrm>
              <a:blipFill>
                <a:blip r:embed="rId2"/>
                <a:stretch>
                  <a:fillRect l="-1176" t="-830" b="-1929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3EA829-C845-4627-991D-CDE3BCBAF84C}"/>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299155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5B304221-BF8A-4D6B-98DC-FEDA713530FC}"/>
                  </a:ext>
                </a:extLst>
              </p:cNvPr>
              <p:cNvSpPr>
                <a:spLocks noGrp="1"/>
              </p:cNvSpPr>
              <p:nvPr>
                <p:ph idx="1"/>
              </p:nvPr>
            </p:nvSpPr>
            <p:spPr>
              <a:xfrm>
                <a:off x="611188" y="826295"/>
                <a:ext cx="8628062" cy="6107906"/>
              </a:xfrm>
            </p:spPr>
            <p:txBody>
              <a:bodyPr/>
              <a:lstStyle/>
              <a:p>
                <a:r>
                  <a:rPr lang="en-SG" dirty="0"/>
                  <a:t>Empirical risk minimization problem</a:t>
                </a:r>
                <a:r>
                  <a:rPr lang="en-SG" b="0" dirty="0"/>
                  <a:t>: </a:t>
                </a:r>
                <a:endParaRPr lang="en-SG"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1">
                                  <a:latin typeface="Cambria Math" panose="02040503050406030204" pitchFamily="18" charset="0"/>
                                </a:rPr>
                                <m:t>min</m:t>
                              </m:r>
                            </m:e>
                            <m:lim>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lim>
                          </m:limLow>
                        </m:fName>
                        <m:e>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r>
                                <a:rPr lang="en-US" b="0" i="1">
                                  <a:latin typeface="Cambria Math" panose="02040503050406030204" pitchFamily="18" charset="0"/>
                                </a:rPr>
                                <m:t>𝑁</m:t>
                              </m:r>
                            </m:den>
                          </m:f>
                          <m:nary>
                            <m:naryPr>
                              <m:chr m:val="∑"/>
                              <m:ctrlPr>
                                <a:rPr lang="en-US" b="0"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𝑁</m:t>
                              </m:r>
                            </m:sup>
                            <m:e>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𝑖</m:t>
                                          </m:r>
                                        </m:sub>
                                      </m:sSub>
                                    </m:e>
                                  </m:d>
                                </m:e>
                                <m:sup>
                                  <m:r>
                                    <a:rPr lang="en-US" b="0" i="1">
                                      <a:latin typeface="Cambria Math" panose="02040503050406030204" pitchFamily="18" charset="0"/>
                                    </a:rPr>
                                    <m:t>2</m:t>
                                  </m:r>
                                </m:sup>
                              </m:sSup>
                              <m:r>
                                <a:rPr lang="en-US" b="0" i="1">
                                  <a:latin typeface="Cambria Math" panose="02040503050406030204" pitchFamily="18" charset="0"/>
                                </a:rPr>
                                <m:t> </m:t>
                              </m:r>
                            </m:e>
                          </m:nary>
                        </m:e>
                      </m:func>
                    </m:oMath>
                  </m:oMathPara>
                </a14:m>
                <a:endParaRPr lang="en-SG" b="0" dirty="0"/>
              </a:p>
              <a:p>
                <a:endParaRPr lang="en-SG" b="0" dirty="0"/>
              </a:p>
              <a:p>
                <a:r>
                  <a:rPr lang="en-US" dirty="0"/>
                  <a:t>Solution</a:t>
                </a:r>
                <a:r>
                  <a:rPr lang="en-US" b="0" dirty="0"/>
                  <a:t>: </a:t>
                </a:r>
              </a:p>
              <a:p>
                <a:pPr algn="ct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𝑅</m:t>
                            </m:r>
                          </m:e>
                          <m:sub>
                            <m:r>
                              <a:rPr lang="en-US" sz="2800" b="0" i="1">
                                <a:latin typeface="Cambria Math" panose="02040503050406030204" pitchFamily="18" charset="0"/>
                              </a:rPr>
                              <m:t>𝑒𝑚𝑝</m:t>
                            </m:r>
                          </m:sub>
                        </m:sSub>
                      </m:num>
                      <m:den>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0</m:t>
                            </m:r>
                          </m:sub>
                        </m:sSub>
                      </m:den>
                    </m:f>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𝑤</m:t>
                                </m:r>
                              </m:e>
                            </m:acc>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𝑤</m:t>
                                </m:r>
                              </m:e>
                            </m:acc>
                          </m:e>
                          <m:sub>
                            <m:r>
                              <a:rPr lang="en-US" b="0" i="1">
                                <a:latin typeface="Cambria Math" panose="02040503050406030204" pitchFamily="18" charset="0"/>
                              </a:rPr>
                              <m:t>1</m:t>
                            </m:r>
                          </m:sub>
                        </m:sSub>
                      </m:e>
                    </m:d>
                    <m:r>
                      <a:rPr lang="en-US" b="0" i="1">
                        <a:latin typeface="Cambria Math" panose="02040503050406030204" pitchFamily="18" charset="0"/>
                      </a:rPr>
                      <m:t>=0</m:t>
                    </m:r>
                  </m:oMath>
                </a14:m>
                <a:r>
                  <a:rPr lang="en-US" b="0" dirty="0"/>
                  <a:t> and </a:t>
                </a:r>
                <a14:m>
                  <m:oMath xmlns:m="http://schemas.openxmlformats.org/officeDocument/2006/math">
                    <m:f>
                      <m:fPr>
                        <m:ctrlPr>
                          <a:rPr lang="en-US" b="0" i="1">
                            <a:latin typeface="Cambria Math" panose="02040503050406030204" pitchFamily="18" charset="0"/>
                          </a:rPr>
                        </m:ctrlPr>
                      </m:fPr>
                      <m:num>
                        <m:r>
                          <a:rPr lang="en-US"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𝑅</m:t>
                            </m:r>
                          </m:e>
                          <m:sub>
                            <m:r>
                              <a:rPr lang="en-US" sz="2800" b="0" i="1">
                                <a:latin typeface="Cambria Math" panose="02040503050406030204" pitchFamily="18" charset="0"/>
                              </a:rPr>
                              <m:t>𝑒𝑚𝑝</m:t>
                            </m:r>
                          </m:sub>
                        </m:sSub>
                      </m:num>
                      <m:den>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1</m:t>
                            </m:r>
                          </m:sub>
                        </m:sSub>
                      </m:den>
                    </m:f>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𝑤</m:t>
                                </m:r>
                              </m:e>
                            </m:acc>
                          </m:e>
                          <m:sub>
                            <m:r>
                              <a:rPr lang="en-US" b="0" i="1">
                                <a:latin typeface="Cambria Math" panose="02040503050406030204" pitchFamily="18" charset="0"/>
                              </a:rPr>
                              <m:t>0</m:t>
                            </m:r>
                          </m:sub>
                        </m:sSub>
                        <m:r>
                          <a:rPr lang="en-US" b="0" i="1">
                            <a:latin typeface="Cambria Math" panose="02040503050406030204" pitchFamily="18" charset="0"/>
                          </a:rPr>
                          <m:t>,</m:t>
                        </m:r>
                        <m:sSub>
                          <m:sSubPr>
                            <m:ctrlPr>
                              <a:rPr lang="en-US" b="0" i="1">
                                <a:latin typeface="Cambria Math" panose="02040503050406030204" pitchFamily="18" charset="0"/>
                              </a:rPr>
                            </m:ctrlPr>
                          </m:sSubPr>
                          <m:e>
                            <m:acc>
                              <m:accPr>
                                <m:chr m:val="̂"/>
                                <m:ctrlPr>
                                  <a:rPr lang="en-US" b="0" i="1">
                                    <a:latin typeface="Cambria Math" panose="02040503050406030204" pitchFamily="18" charset="0"/>
                                  </a:rPr>
                                </m:ctrlPr>
                              </m:accPr>
                              <m:e>
                                <m:r>
                                  <a:rPr lang="en-US" b="0" i="1">
                                    <a:latin typeface="Cambria Math" panose="02040503050406030204" pitchFamily="18" charset="0"/>
                                  </a:rPr>
                                  <m:t>𝑤</m:t>
                                </m:r>
                              </m:e>
                            </m:acc>
                          </m:e>
                          <m:sub>
                            <m:r>
                              <a:rPr lang="en-US" b="0" i="1">
                                <a:latin typeface="Cambria Math" panose="02040503050406030204" pitchFamily="18" charset="0"/>
                              </a:rPr>
                              <m:t>1</m:t>
                            </m:r>
                          </m:sub>
                        </m:sSub>
                      </m:e>
                    </m:d>
                    <m:r>
                      <a:rPr lang="en-US" b="0" i="1">
                        <a:latin typeface="Cambria Math" panose="02040503050406030204" pitchFamily="18" charset="0"/>
                      </a:rPr>
                      <m:t>=0</m:t>
                    </m:r>
                  </m:oMath>
                </a14:m>
                <a:endParaRPr lang="en-US" b="0" dirty="0"/>
              </a:p>
              <a:p>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1800" b="0" i="1">
                              <a:latin typeface="Cambria Math" panose="02040503050406030204" pitchFamily="18" charset="0"/>
                            </a:rPr>
                          </m:ctrlPr>
                        </m:sSub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𝑤</m:t>
                              </m:r>
                            </m:e>
                          </m:acc>
                        </m:e>
                        <m:sub>
                          <m:r>
                            <a:rPr lang="en-US" sz="1800" b="0" i="1">
                              <a:latin typeface="Cambria Math" panose="02040503050406030204" pitchFamily="18" charset="0"/>
                            </a:rPr>
                            <m:t>0</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acc>
                            <m:accPr>
                              <m:chr m:val="̅"/>
                              <m:ctrlPr>
                                <a:rPr lang="en-US" sz="1800" b="0" i="1" dirty="0">
                                  <a:latin typeface="Cambria Math" panose="02040503050406030204" pitchFamily="18" charset="0"/>
                                </a:rPr>
                              </m:ctrlPr>
                            </m:accPr>
                            <m:e>
                              <m:r>
                                <a:rPr lang="en-US" sz="1800" b="0" i="1" dirty="0">
                                  <a:latin typeface="Cambria Math" panose="02040503050406030204" pitchFamily="18" charset="0"/>
                                </a:rPr>
                                <m:t>𝑦</m:t>
                              </m:r>
                            </m:e>
                          </m:acc>
                          <m:r>
                            <a:rPr lang="en-US" sz="1800" b="0" i="1" dirty="0">
                              <a:latin typeface="Cambria Math" panose="02040503050406030204" pitchFamily="18" charset="0"/>
                            </a:rPr>
                            <m:t>−</m:t>
                          </m:r>
                          <m:r>
                            <a:rPr lang="en-US" sz="1800" b="0" i="1">
                              <a:latin typeface="Cambria Math" panose="02040503050406030204" pitchFamily="18" charset="0"/>
                            </a:rPr>
                            <m:t> </m:t>
                          </m:r>
                          <m:acc>
                            <m:accPr>
                              <m:chr m:val="̂"/>
                              <m:ctrlPr>
                                <a:rPr lang="en-US" sz="1800" b="0" i="1" dirty="0">
                                  <a:latin typeface="Cambria Math" panose="02040503050406030204" pitchFamily="18" charset="0"/>
                                </a:rPr>
                              </m:ctrlPr>
                            </m:accPr>
                            <m:e>
                              <m:r>
                                <a:rPr lang="en-US" sz="1800" b="0" i="1" dirty="0">
                                  <a:latin typeface="Cambria Math" panose="02040503050406030204" pitchFamily="18" charset="0"/>
                                </a:rPr>
                                <m:t>𝑤</m:t>
                              </m:r>
                            </m:e>
                          </m:acc>
                        </m:e>
                        <m:sub>
                          <m:r>
                            <a:rPr lang="en-US" sz="1800" b="0" i="1">
                              <a:latin typeface="Cambria Math" panose="02040503050406030204" pitchFamily="18" charset="0"/>
                            </a:rPr>
                            <m:t>1</m:t>
                          </m:r>
                        </m:sub>
                      </m:sSub>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      </m:t>
                      </m:r>
                      <m:sSub>
                        <m:sSubPr>
                          <m:ctrlPr>
                            <a:rPr lang="en-US" sz="1800" b="0" i="1">
                              <a:latin typeface="Cambria Math" panose="02040503050406030204" pitchFamily="18" charset="0"/>
                            </a:rPr>
                          </m:ctrlPr>
                        </m:sSub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𝑤</m:t>
                              </m:r>
                            </m:e>
                          </m:acc>
                        </m:e>
                        <m:sub>
                          <m:r>
                            <a:rPr lang="en-US" sz="1800" b="0" i="1">
                              <a:latin typeface="Cambria Math" panose="02040503050406030204" pitchFamily="18" charset="0"/>
                            </a:rPr>
                            <m:t>1</m:t>
                          </m:r>
                        </m:sub>
                      </m:sSub>
                      <m:r>
                        <a:rPr lang="en-US" sz="1800" b="0" i="1">
                          <a:latin typeface="Cambria Math" panose="02040503050406030204" pitchFamily="18" charset="0"/>
                        </a:rPr>
                        <m:t>=</m:t>
                      </m:r>
                      <m:f>
                        <m:fPr>
                          <m:ctrlPr>
                            <a:rPr lang="en-US" sz="1800" b="0" i="1">
                              <a:latin typeface="Cambria Math" panose="02040503050406030204" pitchFamily="18" charset="0"/>
                            </a:rPr>
                          </m:ctrlPr>
                        </m:fPr>
                        <m:num>
                          <m:nary>
                            <m:naryPr>
                              <m:chr m:val="∑"/>
                              <m:supHide m:val="on"/>
                              <m:ctrlPr>
                                <a:rPr lang="en-US" sz="1800" b="0" i="1">
                                  <a:latin typeface="Cambria Math" panose="02040503050406030204" pitchFamily="18" charset="0"/>
                                </a:rPr>
                              </m:ctrlPr>
                            </m:naryPr>
                            <m:sub>
                              <m:r>
                                <a:rPr lang="en-US" sz="1800" b="0" i="1">
                                  <a:latin typeface="Cambria Math" panose="02040503050406030204" pitchFamily="18" charset="0"/>
                                </a:rPr>
                                <m:t>𝑖</m:t>
                              </m:r>
                            </m:sub>
                            <m:sup/>
                            <m:e>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𝑖</m:t>
                                  </m:r>
                                </m:sub>
                              </m:sSub>
                              <m:r>
                                <a:rPr lang="en-US" sz="1800" b="0" i="1">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𝑦</m:t>
                                  </m:r>
                                </m:e>
                                <m:sub>
                                  <m:r>
                                    <a:rPr lang="en-US" sz="1800" b="0" i="1">
                                      <a:latin typeface="Cambria Math" panose="02040503050406030204" pitchFamily="18" charset="0"/>
                                    </a:rPr>
                                    <m:t>𝑖</m:t>
                                  </m:r>
                                </m:sub>
                              </m:sSub>
                              <m:r>
                                <a:rPr lang="en-US" sz="1800" b="0" i="1">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𝑦</m:t>
                                  </m:r>
                                </m:e>
                              </m:acc>
                              <m:r>
                                <a:rPr lang="en-US" sz="1800" b="0" i="1">
                                  <a:latin typeface="Cambria Math" panose="02040503050406030204" pitchFamily="18" charset="0"/>
                                </a:rPr>
                                <m:t>)</m:t>
                              </m:r>
                            </m:e>
                          </m:nary>
                        </m:num>
                        <m:den>
                          <m:nary>
                            <m:naryPr>
                              <m:chr m:val="∑"/>
                              <m:supHide m:val="on"/>
                              <m:ctrlPr>
                                <a:rPr lang="en-US" sz="1800" b="0" i="1">
                                  <a:latin typeface="Cambria Math" panose="02040503050406030204" pitchFamily="18" charset="0"/>
                                </a:rPr>
                              </m:ctrlPr>
                            </m:naryPr>
                            <m:sub>
                              <m:r>
                                <a:rPr lang="en-US" sz="1800" b="0" i="1">
                                  <a:latin typeface="Cambria Math" panose="02040503050406030204" pitchFamily="18" charset="0"/>
                                </a:rPr>
                                <m:t>𝑖</m:t>
                              </m:r>
                            </m:sub>
                            <m:sup/>
                            <m:e>
                              <m:sSup>
                                <m:sSupPr>
                                  <m:ctrlPr>
                                    <a:rPr lang="en-US" sz="1800" b="0" i="1">
                                      <a:latin typeface="Cambria Math" panose="02040503050406030204" pitchFamily="18" charset="0"/>
                                    </a:rPr>
                                  </m:ctrlPr>
                                </m:sSupPr>
                                <m:e>
                                  <m:d>
                                    <m:dPr>
                                      <m:ctrlPr>
                                        <a:rPr lang="en-US"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𝑖</m:t>
                                          </m:r>
                                        </m:sub>
                                      </m:sSub>
                                      <m:r>
                                        <a:rPr lang="en-US" sz="1800" b="0" i="1">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e>
                                  </m:d>
                                </m:e>
                                <m:sup>
                                  <m:r>
                                    <a:rPr lang="en-US" sz="1800" b="0" i="1">
                                      <a:latin typeface="Cambria Math" panose="02040503050406030204" pitchFamily="18" charset="0"/>
                                    </a:rPr>
                                    <m:t>2</m:t>
                                  </m:r>
                                </m:sup>
                              </m:sSup>
                            </m:e>
                          </m:nary>
                        </m:den>
                      </m:f>
                      <m:r>
                        <a:rPr lang="en-US" sz="1800" b="0" i="1">
                          <a:latin typeface="Cambria Math" panose="02040503050406030204" pitchFamily="18" charset="0"/>
                        </a:rPr>
                        <m:t>      </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𝑁</m:t>
                          </m:r>
                        </m:den>
                      </m:f>
                      <m:nary>
                        <m:naryPr>
                          <m:chr m:val="∑"/>
                          <m:supHide m:val="on"/>
                          <m:ctrlPr>
                            <a:rPr lang="en-US" sz="1800" b="0" i="1">
                              <a:latin typeface="Cambria Math" panose="02040503050406030204" pitchFamily="18" charset="0"/>
                            </a:rPr>
                          </m:ctrlPr>
                        </m:naryPr>
                        <m:sub>
                          <m:r>
                            <a:rPr lang="en-US" sz="1800" b="0" i="1">
                              <a:latin typeface="Cambria Math" panose="02040503050406030204" pitchFamily="18" charset="0"/>
                            </a:rPr>
                            <m:t>𝑖</m:t>
                          </m:r>
                        </m:sub>
                        <m:sup/>
                        <m:e>
                          <m:sSub>
                            <m:sSubPr>
                              <m:ctrlPr>
                                <a:rPr lang="en-US" sz="1800" b="0" i="1">
                                  <a:latin typeface="Cambria Math" panose="02040503050406030204" pitchFamily="18" charset="0"/>
                                </a:rPr>
                              </m:ctrlPr>
                            </m:sSubPr>
                            <m:e>
                              <m:r>
                                <a:rPr lang="en-US" sz="1800" b="0" i="1">
                                  <a:latin typeface="Cambria Math" panose="02040503050406030204" pitchFamily="18" charset="0"/>
                                </a:rPr>
                                <m:t>𝑥</m:t>
                              </m:r>
                            </m:e>
                            <m:sub>
                              <m:r>
                                <a:rPr lang="en-US" sz="1800" b="0" i="1">
                                  <a:latin typeface="Cambria Math" panose="02040503050406030204" pitchFamily="18" charset="0"/>
                                </a:rPr>
                                <m:t>𝑖</m:t>
                              </m:r>
                            </m:sub>
                          </m:sSub>
                        </m:e>
                      </m:nary>
                      <m:r>
                        <a:rPr lang="en-US" sz="1800" b="0" i="1">
                          <a:latin typeface="Cambria Math" panose="02040503050406030204" pitchFamily="18" charset="0"/>
                        </a:rPr>
                        <m:t>      </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𝑦</m:t>
                          </m:r>
                        </m:e>
                      </m:acc>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𝑁</m:t>
                          </m:r>
                        </m:den>
                      </m:f>
                      <m:nary>
                        <m:naryPr>
                          <m:chr m:val="∑"/>
                          <m:supHide m:val="on"/>
                          <m:ctrlPr>
                            <a:rPr lang="en-US" sz="1800" b="0" i="1">
                              <a:latin typeface="Cambria Math" panose="02040503050406030204" pitchFamily="18" charset="0"/>
                            </a:rPr>
                          </m:ctrlPr>
                        </m:naryPr>
                        <m:sub>
                          <m:r>
                            <a:rPr lang="en-US" sz="1800" b="0" i="1">
                              <a:latin typeface="Cambria Math" panose="02040503050406030204" pitchFamily="18" charset="0"/>
                            </a:rPr>
                            <m:t>𝑖</m:t>
                          </m:r>
                        </m:sub>
                        <m:sup/>
                        <m:e>
                          <m:sSub>
                            <m:sSubPr>
                              <m:ctrlPr>
                                <a:rPr lang="en-US" sz="1800" b="0" i="1">
                                  <a:latin typeface="Cambria Math" panose="02040503050406030204" pitchFamily="18" charset="0"/>
                                </a:rPr>
                              </m:ctrlPr>
                            </m:sSubPr>
                            <m:e>
                              <m:r>
                                <a:rPr lang="en-US" sz="1800" b="0" i="1">
                                  <a:latin typeface="Cambria Math" panose="02040503050406030204" pitchFamily="18" charset="0"/>
                                </a:rPr>
                                <m:t>𝑦</m:t>
                              </m:r>
                            </m:e>
                            <m:sub>
                              <m:r>
                                <a:rPr lang="en-US" sz="1800" b="0" i="1">
                                  <a:latin typeface="Cambria Math" panose="02040503050406030204" pitchFamily="18" charset="0"/>
                                </a:rPr>
                                <m:t>𝑖</m:t>
                              </m:r>
                            </m:sub>
                          </m:sSub>
                        </m:e>
                      </m:nary>
                    </m:oMath>
                  </m:oMathPara>
                </a14:m>
                <a:endParaRPr lang="en-US" sz="1800" b="0" dirty="0"/>
              </a:p>
              <a:p>
                <a:endParaRPr lang="en-SG" b="0" dirty="0"/>
              </a:p>
              <a:p>
                <a:endParaRPr lang="en-SG" b="0" dirty="0"/>
              </a:p>
              <a:p>
                <a:pPr/>
                <a14:m>
                  <m:oMathPara xmlns:m="http://schemas.openxmlformats.org/officeDocument/2006/math">
                    <m:oMathParaPr>
                      <m:jc m:val="centerGroup"/>
                    </m:oMathParaPr>
                    <m:oMath xmlns:m="http://schemas.openxmlformats.org/officeDocument/2006/math">
                      <m:acc>
                        <m:accPr>
                          <m:chr m:val="̂"/>
                          <m:ctrlPr>
                            <a:rPr lang="en-US" sz="2800" b="0" i="1">
                              <a:latin typeface="Cambria Math" panose="02040503050406030204" pitchFamily="18" charset="0"/>
                            </a:rPr>
                          </m:ctrlPr>
                        </m:accPr>
                        <m:e>
                          <m:r>
                            <a:rPr lang="en-US" sz="2800" b="0" i="1">
                              <a:latin typeface="Cambria Math" panose="02040503050406030204" pitchFamily="18" charset="0"/>
                            </a:rPr>
                            <m:t>𝑓</m:t>
                          </m:r>
                        </m:e>
                      </m:acc>
                      <m:d>
                        <m:dPr>
                          <m:ctrlPr>
                            <a:rPr lang="en-US" sz="2800" b="0" i="1" dirty="0">
                              <a:latin typeface="Cambria Math" panose="02040503050406030204" pitchFamily="18" charset="0"/>
                            </a:rPr>
                          </m:ctrlPr>
                        </m:dPr>
                        <m:e>
                          <m:r>
                            <a:rPr lang="en-US" sz="2800" b="0" i="1" dirty="0">
                              <a:latin typeface="Cambria Math" panose="02040503050406030204" pitchFamily="18" charset="0"/>
                            </a:rPr>
                            <m:t>𝑥</m:t>
                          </m:r>
                        </m:e>
                      </m:d>
                      <m:r>
                        <a:rPr lang="en-US" sz="2800" b="0" i="1" dirty="0">
                          <a:latin typeface="Cambria Math" panose="02040503050406030204" pitchFamily="18" charset="0"/>
                        </a:rPr>
                        <m:t>=</m:t>
                      </m:r>
                      <m:sSub>
                        <m:sSubPr>
                          <m:ctrlPr>
                            <a:rPr lang="en-US" sz="2800" b="0" i="1" dirty="0">
                              <a:latin typeface="Cambria Math" panose="02040503050406030204" pitchFamily="18" charset="0"/>
                            </a:rPr>
                          </m:ctrlPr>
                        </m:sSubPr>
                        <m:e>
                          <m:acc>
                            <m:accPr>
                              <m:chr m:val="̂"/>
                              <m:ctrlPr>
                                <a:rPr lang="en-US" sz="2800" b="0" i="1" dirty="0">
                                  <a:latin typeface="Cambria Math" panose="02040503050406030204" pitchFamily="18" charset="0"/>
                                </a:rPr>
                              </m:ctrlPr>
                            </m:accPr>
                            <m:e>
                              <m:r>
                                <a:rPr lang="en-US" sz="2800" b="0" i="1" dirty="0">
                                  <a:latin typeface="Cambria Math" panose="02040503050406030204" pitchFamily="18" charset="0"/>
                                </a:rPr>
                                <m:t>𝑤</m:t>
                              </m:r>
                            </m:e>
                          </m:acc>
                        </m:e>
                        <m:sub>
                          <m:r>
                            <a:rPr lang="en-US" sz="2800" b="0" i="1" dirty="0">
                              <a:latin typeface="Cambria Math" panose="02040503050406030204" pitchFamily="18" charset="0"/>
                            </a:rPr>
                            <m:t>0</m:t>
                          </m:r>
                        </m:sub>
                      </m:sSub>
                      <m:r>
                        <a:rPr lang="en-US" sz="2800" b="0" i="1" dirty="0">
                          <a:latin typeface="Cambria Math" panose="02040503050406030204" pitchFamily="18" charset="0"/>
                        </a:rPr>
                        <m:t>+</m:t>
                      </m:r>
                      <m:sSub>
                        <m:sSubPr>
                          <m:ctrlPr>
                            <a:rPr lang="en-US" sz="2800" b="0" i="1">
                              <a:latin typeface="Cambria Math" panose="02040503050406030204" pitchFamily="18" charset="0"/>
                            </a:rPr>
                          </m:ctrlPr>
                        </m:sSubPr>
                        <m:e>
                          <m:acc>
                            <m:accPr>
                              <m:chr m:val="̂"/>
                              <m:ctrlPr>
                                <a:rPr lang="en-US" sz="2800" b="0" i="1">
                                  <a:latin typeface="Cambria Math" panose="02040503050406030204" pitchFamily="18" charset="0"/>
                                </a:rPr>
                              </m:ctrlPr>
                            </m:accPr>
                            <m:e>
                              <m:r>
                                <a:rPr lang="en-US" sz="2800" b="0" i="1">
                                  <a:latin typeface="Cambria Math" panose="02040503050406030204" pitchFamily="18" charset="0"/>
                                </a:rPr>
                                <m:t>𝑤</m:t>
                              </m:r>
                            </m:e>
                          </m:acc>
                        </m:e>
                        <m:sub>
                          <m:r>
                            <a:rPr lang="en-US" sz="2800" b="0" i="1">
                              <a:latin typeface="Cambria Math" panose="02040503050406030204" pitchFamily="18" charset="0"/>
                            </a:rPr>
                            <m:t>1</m:t>
                          </m:r>
                        </m:sub>
                      </m:sSub>
                      <m:r>
                        <a:rPr lang="en-US" sz="2800" b="0" i="1">
                          <a:latin typeface="Cambria Math" panose="02040503050406030204" pitchFamily="18" charset="0"/>
                        </a:rPr>
                        <m:t>𝑥</m:t>
                      </m:r>
                    </m:oMath>
                  </m:oMathPara>
                </a14:m>
                <a:endParaRPr lang="en-US" sz="2800" b="0" dirty="0"/>
              </a:p>
              <a:p>
                <a:endParaRPr lang="en-SG" b="0" dirty="0"/>
              </a:p>
            </p:txBody>
          </p:sp>
        </mc:Choice>
        <mc:Fallback xmlns="">
          <p:sp>
            <p:nvSpPr>
              <p:cNvPr id="7" name="Content Placeholder 6">
                <a:extLst>
                  <a:ext uri="{FF2B5EF4-FFF2-40B4-BE49-F238E27FC236}">
                    <a16:creationId xmlns:a16="http://schemas.microsoft.com/office/drawing/2014/main" id="{5B304221-BF8A-4D6B-98DC-FEDA713530FC}"/>
                  </a:ext>
                </a:extLst>
              </p:cNvPr>
              <p:cNvSpPr>
                <a:spLocks noGrp="1" noRot="1" noChangeAspect="1" noMove="1" noResize="1" noEditPoints="1" noAdjustHandles="1" noChangeArrowheads="1" noChangeShapeType="1" noTextEdit="1"/>
              </p:cNvSpPr>
              <p:nvPr>
                <p:ph idx="1"/>
              </p:nvPr>
            </p:nvSpPr>
            <p:spPr>
              <a:xfrm>
                <a:off x="611188" y="826295"/>
                <a:ext cx="8628062" cy="6107906"/>
              </a:xfrm>
              <a:blipFill>
                <a:blip r:embed="rId2"/>
                <a:stretch>
                  <a:fillRect l="-1176" t="-134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3EA829-C845-4627-991D-CDE3BCBAF84C}"/>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2" name="Arrow: Down 1">
            <a:extLst>
              <a:ext uri="{FF2B5EF4-FFF2-40B4-BE49-F238E27FC236}">
                <a16:creationId xmlns:a16="http://schemas.microsoft.com/office/drawing/2014/main" id="{33190D70-9E20-4A62-A7CB-DAD46B9FDE26}"/>
              </a:ext>
            </a:extLst>
          </p:cNvPr>
          <p:cNvSpPr/>
          <p:nvPr/>
        </p:nvSpPr>
        <p:spPr bwMode="auto">
          <a:xfrm>
            <a:off x="4734719" y="5134769"/>
            <a:ext cx="381000" cy="6858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C15F43C0-D260-4114-90E6-425CB1AD779D}"/>
              </a:ext>
            </a:extLst>
          </p:cNvPr>
          <p:cNvSpPr/>
          <p:nvPr/>
        </p:nvSpPr>
        <p:spPr bwMode="auto">
          <a:xfrm>
            <a:off x="1034747" y="4177175"/>
            <a:ext cx="7848600" cy="2364119"/>
          </a:xfrm>
          <a:prstGeom prst="rect">
            <a:avLst/>
          </a:prstGeom>
          <a:noFill/>
          <a:ln w="31750" cap="flat" cmpd="sng" algn="ctr">
            <a:solidFill>
              <a:srgbClr val="FF66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
        <p:nvSpPr>
          <p:cNvPr id="5" name="TextBox 4">
            <a:extLst>
              <a:ext uri="{FF2B5EF4-FFF2-40B4-BE49-F238E27FC236}">
                <a16:creationId xmlns:a16="http://schemas.microsoft.com/office/drawing/2014/main" id="{ED2340A8-F406-4B82-8A46-3D341F67B2DD}"/>
              </a:ext>
            </a:extLst>
          </p:cNvPr>
          <p:cNvSpPr txBox="1"/>
          <p:nvPr/>
        </p:nvSpPr>
        <p:spPr>
          <a:xfrm>
            <a:off x="7133431" y="6236494"/>
            <a:ext cx="261619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defTabSz="1014413"/>
            <a:r>
              <a:rPr lang="en-US" sz="1800" dirty="0">
                <a:solidFill>
                  <a:srgbClr val="FF6600"/>
                </a:solidFill>
                <a:latin typeface="+mj-lt"/>
                <a:ea typeface="+mj-ea"/>
                <a:cs typeface="+mj-cs"/>
              </a:rPr>
              <a:t>Ordinary Least Squares Formula (1D)</a:t>
            </a:r>
            <a:endParaRPr lang="en-SG" sz="1800" dirty="0">
              <a:solidFill>
                <a:srgbClr val="FF6600"/>
              </a:solidFill>
              <a:latin typeface="+mj-lt"/>
              <a:ea typeface="+mj-ea"/>
              <a:cs typeface="+mj-cs"/>
            </a:endParaRPr>
          </a:p>
        </p:txBody>
      </p:sp>
    </p:spTree>
    <p:extLst>
      <p:ext uri="{BB962C8B-B14F-4D97-AF65-F5344CB8AC3E}">
        <p14:creationId xmlns:p14="http://schemas.microsoft.com/office/powerpoint/2010/main" val="181574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57FE-DBFE-480D-95DE-3D5BFA441F6B}"/>
              </a:ext>
            </a:extLst>
          </p:cNvPr>
          <p:cNvSpPr>
            <a:spLocks noGrp="1"/>
          </p:cNvSpPr>
          <p:nvPr>
            <p:ph type="title"/>
          </p:nvPr>
        </p:nvSpPr>
        <p:spPr/>
        <p:txBody>
          <a:bodyPr/>
          <a:lstStyle/>
          <a:p>
            <a:r>
              <a:rPr lang="en-US" dirty="0"/>
              <a:t>Approximation</a:t>
            </a:r>
            <a:endParaRPr lang="en-SG" dirty="0"/>
          </a:p>
        </p:txBody>
      </p:sp>
      <p:sp>
        <p:nvSpPr>
          <p:cNvPr id="3" name="Content Placeholder 2">
            <a:extLst>
              <a:ext uri="{FF2B5EF4-FFF2-40B4-BE49-F238E27FC236}">
                <a16:creationId xmlns:a16="http://schemas.microsoft.com/office/drawing/2014/main" id="{585A8715-4B05-4026-9B13-68FC57458860}"/>
              </a:ext>
            </a:extLst>
          </p:cNvPr>
          <p:cNvSpPr>
            <a:spLocks noGrp="1"/>
          </p:cNvSpPr>
          <p:nvPr>
            <p:ph idx="1"/>
          </p:nvPr>
        </p:nvSpPr>
        <p:spPr>
          <a:xfrm>
            <a:off x="611188" y="2193925"/>
            <a:ext cx="8628062" cy="537369"/>
          </a:xfrm>
        </p:spPr>
        <p:txBody>
          <a:bodyPr/>
          <a:lstStyle/>
          <a:p>
            <a:r>
              <a:rPr lang="en-US" b="0" dirty="0"/>
              <a:t>Is the linear hypothesis space large enough?</a:t>
            </a:r>
            <a:endParaRPr lang="en-SG" b="0" dirty="0"/>
          </a:p>
        </p:txBody>
      </p:sp>
      <p:sp>
        <p:nvSpPr>
          <p:cNvPr id="4" name="Footer Placeholder 3">
            <a:extLst>
              <a:ext uri="{FF2B5EF4-FFF2-40B4-BE49-F238E27FC236}">
                <a16:creationId xmlns:a16="http://schemas.microsoft.com/office/drawing/2014/main" id="{96926284-4523-4CFC-8D1A-C10072FB0029}"/>
              </a:ext>
            </a:extLst>
          </p:cNvPr>
          <p:cNvSpPr>
            <a:spLocks noGrp="1"/>
          </p:cNvSpPr>
          <p:nvPr>
            <p:ph type="ftr" sz="quarter" idx="12"/>
          </p:nvPr>
        </p:nvSpPr>
        <p:spPr/>
        <p:txBody>
          <a:bodyPr/>
          <a:lstStyle/>
          <a:p>
            <a:pPr>
              <a:defRPr/>
            </a:pPr>
            <a:endParaRPr lang="en-GB" altLang="en-US" dirty="0"/>
          </a:p>
          <a:p>
            <a:pPr>
              <a:defRPr/>
            </a:pPr>
            <a:endParaRPr lang="en-GB" altLang="en-US" dirty="0"/>
          </a:p>
        </p:txBody>
      </p:sp>
      <p:pic>
        <p:nvPicPr>
          <p:cNvPr id="5" name="Picture 4">
            <a:extLst>
              <a:ext uri="{FF2B5EF4-FFF2-40B4-BE49-F238E27FC236}">
                <a16:creationId xmlns:a16="http://schemas.microsoft.com/office/drawing/2014/main" id="{B1F1B0CA-1827-41C7-B089-FB54556A1EB5}"/>
              </a:ext>
            </a:extLst>
          </p:cNvPr>
          <p:cNvPicPr>
            <a:picLocks noChangeAspect="1"/>
          </p:cNvPicPr>
          <p:nvPr/>
        </p:nvPicPr>
        <p:blipFill>
          <a:blip r:embed="rId2"/>
          <a:stretch>
            <a:fillRect/>
          </a:stretch>
        </p:blipFill>
        <p:spPr>
          <a:xfrm>
            <a:off x="1358106" y="2959894"/>
            <a:ext cx="7134225" cy="3152775"/>
          </a:xfrm>
          <a:prstGeom prst="rect">
            <a:avLst/>
          </a:prstGeom>
        </p:spPr>
      </p:pic>
      <p:sp>
        <p:nvSpPr>
          <p:cNvPr id="6" name="Content Placeholder 2">
            <a:extLst>
              <a:ext uri="{FF2B5EF4-FFF2-40B4-BE49-F238E27FC236}">
                <a16:creationId xmlns:a16="http://schemas.microsoft.com/office/drawing/2014/main" id="{7768CE0E-F1AD-4E82-8B2D-31144371BBD5}"/>
              </a:ext>
            </a:extLst>
          </p:cNvPr>
          <p:cNvSpPr txBox="1">
            <a:spLocks/>
          </p:cNvSpPr>
          <p:nvPr/>
        </p:nvSpPr>
        <p:spPr bwMode="auto">
          <a:xfrm>
            <a:off x="611188" y="6117195"/>
            <a:ext cx="8628062" cy="53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This right figure is an instance of </a:t>
            </a:r>
            <a:r>
              <a:rPr lang="en-US" dirty="0"/>
              <a:t>under-fitting</a:t>
            </a:r>
            <a:endParaRPr lang="en-SG" dirty="0"/>
          </a:p>
        </p:txBody>
      </p:sp>
    </p:spTree>
    <p:extLst>
      <p:ext uri="{BB962C8B-B14F-4D97-AF65-F5344CB8AC3E}">
        <p14:creationId xmlns:p14="http://schemas.microsoft.com/office/powerpoint/2010/main" val="263760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F91A-CDBE-44BC-8CB0-32261DAE2DA6}"/>
              </a:ext>
            </a:extLst>
          </p:cNvPr>
          <p:cNvSpPr>
            <a:spLocks noGrp="1"/>
          </p:cNvSpPr>
          <p:nvPr>
            <p:ph type="title"/>
          </p:nvPr>
        </p:nvSpPr>
        <p:spPr/>
        <p:txBody>
          <a:bodyPr/>
          <a:lstStyle/>
          <a:p>
            <a:r>
              <a:rPr lang="en-US" dirty="0"/>
              <a:t>Overfitting and generalization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D12C89-B70A-447B-866C-26848C4D7A54}"/>
                  </a:ext>
                </a:extLst>
              </p:cNvPr>
              <p:cNvSpPr>
                <a:spLocks noGrp="1"/>
              </p:cNvSpPr>
              <p:nvPr>
                <p:ph idx="1"/>
              </p:nvPr>
            </p:nvSpPr>
            <p:spPr>
              <a:xfrm>
                <a:off x="611188" y="2193925"/>
                <a:ext cx="8628062" cy="613569"/>
              </a:xfrm>
            </p:spPr>
            <p:txBody>
              <a:bodyPr/>
              <a:lstStyle/>
              <a:p>
                <a:r>
                  <a:rPr lang="en-US" b="0" dirty="0"/>
                  <a:t>Polynomial hypothesis space: </a:t>
                </a:r>
                <a14:m>
                  <m:oMath xmlns:m="http://schemas.openxmlformats.org/officeDocument/2006/math">
                    <m:r>
                      <a:rPr lang="en-US" b="0" i="1" smtClean="0">
                        <a:latin typeface="Cambria Math" panose="02040503050406030204" pitchFamily="18" charset="0"/>
                      </a:rPr>
                      <m:t>ℋ</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99</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𝑗</m:t>
                            </m:r>
                          </m:sup>
                        </m:sSup>
                      </m:e>
                    </m:nary>
                    <m:r>
                      <a:rPr lang="en-US" b="0" i="1" smtClean="0">
                        <a:latin typeface="Cambria Math" panose="02040503050406030204" pitchFamily="18" charset="0"/>
                      </a:rPr>
                      <m:t>}</m:t>
                    </m:r>
                  </m:oMath>
                </a14:m>
                <a:endParaRPr lang="en-SG" b="0" dirty="0"/>
              </a:p>
            </p:txBody>
          </p:sp>
        </mc:Choice>
        <mc:Fallback xmlns="">
          <p:sp>
            <p:nvSpPr>
              <p:cNvPr id="3" name="Content Placeholder 2">
                <a:extLst>
                  <a:ext uri="{FF2B5EF4-FFF2-40B4-BE49-F238E27FC236}">
                    <a16:creationId xmlns:a16="http://schemas.microsoft.com/office/drawing/2014/main" id="{B0D12C89-B70A-447B-866C-26848C4D7A54}"/>
                  </a:ext>
                </a:extLst>
              </p:cNvPr>
              <p:cNvSpPr>
                <a:spLocks noGrp="1" noRot="1" noChangeAspect="1" noMove="1" noResize="1" noEditPoints="1" noAdjustHandles="1" noChangeArrowheads="1" noChangeShapeType="1" noTextEdit="1"/>
              </p:cNvSpPr>
              <p:nvPr>
                <p:ph idx="1"/>
              </p:nvPr>
            </p:nvSpPr>
            <p:spPr>
              <a:xfrm>
                <a:off x="611188" y="2193925"/>
                <a:ext cx="8628062" cy="613569"/>
              </a:xfrm>
              <a:blipFill>
                <a:blip r:embed="rId3"/>
                <a:stretch>
                  <a:fillRect l="-1176" t="-92000" b="-1320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D132202-464C-4267-B449-E440F2DE56E0}"/>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5" name="Picture 4">
            <a:extLst>
              <a:ext uri="{FF2B5EF4-FFF2-40B4-BE49-F238E27FC236}">
                <a16:creationId xmlns:a16="http://schemas.microsoft.com/office/drawing/2014/main" id="{78954096-E3F0-4670-882E-581F557C6B8B}"/>
              </a:ext>
            </a:extLst>
          </p:cNvPr>
          <p:cNvPicPr>
            <a:picLocks noChangeAspect="1"/>
          </p:cNvPicPr>
          <p:nvPr/>
        </p:nvPicPr>
        <p:blipFill>
          <a:blip r:embed="rId4"/>
          <a:stretch>
            <a:fillRect/>
          </a:stretch>
        </p:blipFill>
        <p:spPr>
          <a:xfrm>
            <a:off x="1510506" y="2950369"/>
            <a:ext cx="6829425" cy="3209925"/>
          </a:xfrm>
          <a:prstGeom prst="rect">
            <a:avLst/>
          </a:prstGeom>
        </p:spPr>
      </p:pic>
      <p:sp>
        <p:nvSpPr>
          <p:cNvPr id="6" name="Content Placeholder 2">
            <a:extLst>
              <a:ext uri="{FF2B5EF4-FFF2-40B4-BE49-F238E27FC236}">
                <a16:creationId xmlns:a16="http://schemas.microsoft.com/office/drawing/2014/main" id="{558DCB8D-4957-4D09-950E-3F4C02EDDCE1}"/>
              </a:ext>
            </a:extLst>
          </p:cNvPr>
          <p:cNvSpPr txBox="1">
            <a:spLocks/>
          </p:cNvSpPr>
          <p:nvPr/>
        </p:nvSpPr>
        <p:spPr bwMode="auto">
          <a:xfrm>
            <a:off x="609567" y="6160294"/>
            <a:ext cx="8628062" cy="86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Hypothesis space too big, so </a:t>
            </a:r>
            <a:r>
              <a:rPr lang="en-US" dirty="0"/>
              <a:t>over-fitting</a:t>
            </a:r>
            <a:r>
              <a:rPr lang="en-US" b="0" dirty="0"/>
              <a:t> can happen, with or without noise!</a:t>
            </a:r>
            <a:endParaRPr lang="en-SG" dirty="0"/>
          </a:p>
        </p:txBody>
      </p:sp>
    </p:spTree>
    <p:extLst>
      <p:ext uri="{BB962C8B-B14F-4D97-AF65-F5344CB8AC3E}">
        <p14:creationId xmlns:p14="http://schemas.microsoft.com/office/powerpoint/2010/main" val="36377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26E9-A0D0-4CA5-8272-5485773E5132}"/>
              </a:ext>
            </a:extLst>
          </p:cNvPr>
          <p:cNvSpPr>
            <a:spLocks noGrp="1"/>
          </p:cNvSpPr>
          <p:nvPr>
            <p:ph type="title"/>
          </p:nvPr>
        </p:nvSpPr>
        <p:spPr/>
        <p:txBody>
          <a:bodyPr/>
          <a:lstStyle/>
          <a:p>
            <a:r>
              <a:rPr lang="en-US" dirty="0"/>
              <a:t>The role of loss functions</a:t>
            </a:r>
            <a:endParaRPr lang="en-SG" dirty="0"/>
          </a:p>
        </p:txBody>
      </p:sp>
      <p:sp>
        <p:nvSpPr>
          <p:cNvPr id="4" name="Footer Placeholder 3">
            <a:extLst>
              <a:ext uri="{FF2B5EF4-FFF2-40B4-BE49-F238E27FC236}">
                <a16:creationId xmlns:a16="http://schemas.microsoft.com/office/drawing/2014/main" id="{27F2FD72-2F7B-4296-AA16-0EEE6D4645E0}"/>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5" name="Picture 4">
            <a:extLst>
              <a:ext uri="{FF2B5EF4-FFF2-40B4-BE49-F238E27FC236}">
                <a16:creationId xmlns:a16="http://schemas.microsoft.com/office/drawing/2014/main" id="{1B4FCEB1-0330-40B7-BF37-E65E04704322}"/>
              </a:ext>
            </a:extLst>
          </p:cNvPr>
          <p:cNvPicPr>
            <a:picLocks noChangeAspect="1"/>
          </p:cNvPicPr>
          <p:nvPr/>
        </p:nvPicPr>
        <p:blipFill>
          <a:blip r:embed="rId2"/>
          <a:stretch>
            <a:fillRect/>
          </a:stretch>
        </p:blipFill>
        <p:spPr>
          <a:xfrm>
            <a:off x="5195464" y="2913063"/>
            <a:ext cx="4681167" cy="3399631"/>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737A2-68EE-4D46-8C8A-032BA797D2ED}"/>
                  </a:ext>
                </a:extLst>
              </p:cNvPr>
              <p:cNvSpPr>
                <a:spLocks noGrp="1"/>
              </p:cNvSpPr>
              <p:nvPr>
                <p:ph idx="1"/>
              </p:nvPr>
            </p:nvSpPr>
            <p:spPr>
              <a:xfrm>
                <a:off x="611188" y="2193925"/>
                <a:ext cx="4617243" cy="4740275"/>
              </a:xfrm>
            </p:spPr>
            <p:txBody>
              <a:bodyPr/>
              <a:lstStyle/>
              <a:p>
                <a:r>
                  <a:rPr lang="en-US" b="0" dirty="0"/>
                  <a:t>So far, we only considered the mean-square loss</a:t>
                </a:r>
                <a:br>
                  <a:rPr lang="en-US" b="0" dirty="0"/>
                </a:br>
                <a:endParaRPr lang="en-US" b="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 </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e>
                          </m:d>
                        </m:e>
                        <m:sup>
                          <m:r>
                            <a:rPr lang="en-US" sz="2000" b="0" i="1" smtClean="0">
                              <a:latin typeface="Cambria Math" panose="02040503050406030204" pitchFamily="18" charset="0"/>
                            </a:rPr>
                            <m:t>2</m:t>
                          </m:r>
                        </m:sup>
                      </m:sSup>
                    </m:oMath>
                  </m:oMathPara>
                </a14:m>
                <a:endParaRPr lang="en-SG" b="0" dirty="0"/>
              </a:p>
              <a:p>
                <a:br>
                  <a:rPr lang="en-SG" b="0" dirty="0"/>
                </a:br>
                <a:r>
                  <a:rPr lang="en-SG" b="0" dirty="0"/>
                  <a:t>There are many other choices, e.g. the </a:t>
                </a:r>
                <a:r>
                  <a:rPr lang="en-SG" dirty="0"/>
                  <a:t>Huber loss</a:t>
                </a:r>
              </a:p>
              <a:p>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𝐿</m:t>
                      </m:r>
                      <m:d>
                        <m:dPr>
                          <m:ctrlPr>
                            <a:rPr lang="en-US" sz="2000" b="0" i="1">
                              <a:latin typeface="Cambria Math" panose="02040503050406030204" pitchFamily="18" charset="0"/>
                            </a:rPr>
                          </m:ctrlPr>
                        </m:dPr>
                        <m:e>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𝑦</m:t>
                          </m:r>
                          <m:r>
                            <a:rPr lang="en-US" sz="2000" b="0" i="1">
                              <a:latin typeface="Cambria Math" panose="02040503050406030204" pitchFamily="18" charset="0"/>
                            </a:rPr>
                            <m:t> </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r>
                                <m:rPr>
                                  <m:sty m:val="p"/>
                                </m:rPr>
                                <a:rPr lang="en-US" sz="2000" b="0" i="0" smtClean="0">
                                  <a:latin typeface="Cambria Math" panose="02040503050406030204" pitchFamily="18" charset="0"/>
                                </a:rPr>
                                <m:t>if</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𝛿</m:t>
                              </m:r>
                            </m:e>
                            <m:e>
                              <m:r>
                                <a:rPr lang="en-US" sz="2000" b="0" i="1" smtClean="0">
                                  <a:latin typeface="Cambria Math" panose="02040503050406030204" pitchFamily="18" charset="0"/>
                                </a:rPr>
                                <m:t>𝛿</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𝛿</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r>
                                <m:rPr>
                                  <m:sty m:val="p"/>
                                </m:rPr>
                                <a:rPr lang="en-US" sz="2000" b="0" i="0" smtClean="0">
                                  <a:latin typeface="Cambria Math" panose="02040503050406030204" pitchFamily="18" charset="0"/>
                                </a:rPr>
                                <m:t>otherwise</m:t>
                              </m:r>
                            </m:e>
                          </m:eqArr>
                        </m:e>
                      </m:d>
                    </m:oMath>
                  </m:oMathPara>
                </a14:m>
                <a:endParaRPr lang="en-SG" sz="2000" b="0" dirty="0"/>
              </a:p>
            </p:txBody>
          </p:sp>
        </mc:Choice>
        <mc:Fallback xmlns="">
          <p:sp>
            <p:nvSpPr>
              <p:cNvPr id="3" name="Content Placeholder 2">
                <a:extLst>
                  <a:ext uri="{FF2B5EF4-FFF2-40B4-BE49-F238E27FC236}">
                    <a16:creationId xmlns:a16="http://schemas.microsoft.com/office/drawing/2014/main" id="{A57737A2-68EE-4D46-8C8A-032BA797D2ED}"/>
                  </a:ext>
                </a:extLst>
              </p:cNvPr>
              <p:cNvSpPr>
                <a:spLocks noGrp="1" noRot="1" noChangeAspect="1" noMove="1" noResize="1" noEditPoints="1" noAdjustHandles="1" noChangeArrowheads="1" noChangeShapeType="1" noTextEdit="1"/>
              </p:cNvSpPr>
              <p:nvPr>
                <p:ph idx="1"/>
              </p:nvPr>
            </p:nvSpPr>
            <p:spPr>
              <a:xfrm>
                <a:off x="611188" y="2193925"/>
                <a:ext cx="4617243" cy="4740275"/>
              </a:xfrm>
              <a:blipFill>
                <a:blip r:embed="rId3"/>
                <a:stretch>
                  <a:fillRect l="-2198" t="-1067" r="-3022"/>
                </a:stretch>
              </a:blipFill>
            </p:spPr>
            <p:txBody>
              <a:bodyPr/>
              <a:lstStyle/>
              <a:p>
                <a:r>
                  <a:rPr lang="en-US">
                    <a:noFill/>
                  </a:rPr>
                  <a:t> </a:t>
                </a:r>
              </a:p>
            </p:txBody>
          </p:sp>
        </mc:Fallback>
      </mc:AlternateContent>
    </p:spTree>
    <p:extLst>
      <p:ext uri="{BB962C8B-B14F-4D97-AF65-F5344CB8AC3E}">
        <p14:creationId xmlns:p14="http://schemas.microsoft.com/office/powerpoint/2010/main" val="11873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77D3EA-D999-4771-B98B-EE4160D67871}"/>
              </a:ext>
            </a:extLst>
          </p:cNvPr>
          <p:cNvSpPr>
            <a:spLocks noGrp="1"/>
          </p:cNvSpPr>
          <p:nvPr>
            <p:ph type="body" idx="1"/>
          </p:nvPr>
        </p:nvSpPr>
        <p:spPr/>
        <p:txBody>
          <a:bodyPr/>
          <a:lstStyle/>
          <a:p>
            <a:r>
              <a:rPr lang="en-US" dirty="0"/>
              <a:t>Introduction</a:t>
            </a:r>
            <a:endParaRPr lang="en-SG" dirty="0"/>
          </a:p>
        </p:txBody>
      </p:sp>
      <p:sp>
        <p:nvSpPr>
          <p:cNvPr id="4" name="Footer Placeholder 3">
            <a:extLst>
              <a:ext uri="{FF2B5EF4-FFF2-40B4-BE49-F238E27FC236}">
                <a16:creationId xmlns:a16="http://schemas.microsoft.com/office/drawing/2014/main" id="{CD0A119F-DA09-4A5C-90FB-9075863A84F1}"/>
              </a:ext>
            </a:extLst>
          </p:cNvPr>
          <p:cNvSpPr>
            <a:spLocks noGrp="1"/>
          </p:cNvSpPr>
          <p:nvPr>
            <p:ph type="ftr" sz="quarter" idx="4294967295"/>
          </p:nvPr>
        </p:nvSpPr>
        <p:spPr>
          <a:xfrm>
            <a:off x="6937375" y="7016750"/>
            <a:ext cx="3214688" cy="506413"/>
          </a:xfrm>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907842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7259-1957-4E31-BB0E-046634E69896}"/>
              </a:ext>
            </a:extLst>
          </p:cNvPr>
          <p:cNvSpPr>
            <a:spLocks noGrp="1"/>
          </p:cNvSpPr>
          <p:nvPr>
            <p:ph type="title"/>
          </p:nvPr>
        </p:nvSpPr>
        <p:spPr>
          <a:xfrm>
            <a:off x="611187" y="914400"/>
            <a:ext cx="7589043" cy="1266825"/>
          </a:xfrm>
        </p:spPr>
        <p:txBody>
          <a:bodyPr/>
          <a:lstStyle/>
          <a:p>
            <a:r>
              <a:rPr lang="en-US" dirty="0"/>
              <a:t>Mean square vs Huber loss in regression</a:t>
            </a:r>
            <a:endParaRPr lang="en-SG" dirty="0"/>
          </a:p>
        </p:txBody>
      </p:sp>
      <p:sp>
        <p:nvSpPr>
          <p:cNvPr id="3" name="Content Placeholder 2">
            <a:extLst>
              <a:ext uri="{FF2B5EF4-FFF2-40B4-BE49-F238E27FC236}">
                <a16:creationId xmlns:a16="http://schemas.microsoft.com/office/drawing/2014/main" id="{1242CC11-A71B-4C04-9A77-8056DD29D5AE}"/>
              </a:ext>
            </a:extLst>
          </p:cNvPr>
          <p:cNvSpPr>
            <a:spLocks noGrp="1"/>
          </p:cNvSpPr>
          <p:nvPr>
            <p:ph idx="1"/>
          </p:nvPr>
        </p:nvSpPr>
        <p:spPr>
          <a:xfrm>
            <a:off x="611188" y="2193926"/>
            <a:ext cx="8628062" cy="779462"/>
          </a:xfrm>
        </p:spPr>
        <p:txBody>
          <a:bodyPr/>
          <a:lstStyle/>
          <a:p>
            <a:r>
              <a:rPr lang="en-US" b="0" dirty="0"/>
              <a:t>We perform a linear regression on a </a:t>
            </a:r>
            <a:r>
              <a:rPr lang="en-US" b="0" u="sng" dirty="0">
                <a:solidFill>
                  <a:srgbClr val="FF0000"/>
                </a:solidFill>
              </a:rPr>
              <a:t>noisy</a:t>
            </a:r>
            <a:r>
              <a:rPr lang="en-US" b="0" dirty="0"/>
              <a:t> dataset with </a:t>
            </a:r>
            <a:r>
              <a:rPr lang="en-US" dirty="0"/>
              <a:t>outliers</a:t>
            </a:r>
            <a:r>
              <a:rPr lang="en-US" b="0" dirty="0"/>
              <a:t>. What do you observe?</a:t>
            </a:r>
          </a:p>
        </p:txBody>
      </p:sp>
      <p:sp>
        <p:nvSpPr>
          <p:cNvPr id="4" name="Footer Placeholder 3">
            <a:extLst>
              <a:ext uri="{FF2B5EF4-FFF2-40B4-BE49-F238E27FC236}">
                <a16:creationId xmlns:a16="http://schemas.microsoft.com/office/drawing/2014/main" id="{4EA9D573-840F-4FFA-8FED-A134979C1CF9}"/>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5" name="Picture 4">
            <a:extLst>
              <a:ext uri="{FF2B5EF4-FFF2-40B4-BE49-F238E27FC236}">
                <a16:creationId xmlns:a16="http://schemas.microsoft.com/office/drawing/2014/main" id="{1CC20B58-38C9-4A06-9EB9-33FE9D56E20C}"/>
              </a:ext>
            </a:extLst>
          </p:cNvPr>
          <p:cNvPicPr>
            <a:picLocks noChangeAspect="1"/>
          </p:cNvPicPr>
          <p:nvPr/>
        </p:nvPicPr>
        <p:blipFill>
          <a:blip r:embed="rId2"/>
          <a:stretch>
            <a:fillRect/>
          </a:stretch>
        </p:blipFill>
        <p:spPr>
          <a:xfrm>
            <a:off x="1410494" y="3404394"/>
            <a:ext cx="7029450" cy="3181350"/>
          </a:xfrm>
          <a:prstGeom prst="rect">
            <a:avLst/>
          </a:prstGeom>
        </p:spPr>
      </p:pic>
    </p:spTree>
    <p:extLst>
      <p:ext uri="{BB962C8B-B14F-4D97-AF65-F5344CB8AC3E}">
        <p14:creationId xmlns:p14="http://schemas.microsoft.com/office/powerpoint/2010/main" val="1682484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207C-FC35-4FE7-8726-3C70B374BF19}"/>
              </a:ext>
            </a:extLst>
          </p:cNvPr>
          <p:cNvSpPr>
            <a:spLocks noGrp="1"/>
          </p:cNvSpPr>
          <p:nvPr>
            <p:ph type="title"/>
          </p:nvPr>
        </p:nvSpPr>
        <p:spPr/>
        <p:txBody>
          <a:bodyPr/>
          <a:lstStyle/>
          <a:p>
            <a:r>
              <a:rPr lang="en-US" dirty="0"/>
              <a:t>General linear basis models</a:t>
            </a:r>
            <a:endParaRPr lang="en-SG" dirty="0"/>
          </a:p>
        </p:txBody>
      </p:sp>
      <p:sp>
        <p:nvSpPr>
          <p:cNvPr id="3" name="Content Placeholder 2">
            <a:extLst>
              <a:ext uri="{FF2B5EF4-FFF2-40B4-BE49-F238E27FC236}">
                <a16:creationId xmlns:a16="http://schemas.microsoft.com/office/drawing/2014/main" id="{67E6253F-A1EF-49F6-A134-0421ED338AB8}"/>
              </a:ext>
            </a:extLst>
          </p:cNvPr>
          <p:cNvSpPr>
            <a:spLocks noGrp="1"/>
          </p:cNvSpPr>
          <p:nvPr>
            <p:ph idx="1"/>
          </p:nvPr>
        </p:nvSpPr>
        <p:spPr/>
        <p:txBody>
          <a:bodyPr/>
          <a:lstStyle/>
          <a:p>
            <a:r>
              <a:rPr lang="en-US" b="0" dirty="0"/>
              <a:t>The simple linear regression we have seen is quite limited</a:t>
            </a:r>
          </a:p>
          <a:p>
            <a:pPr marL="717550" lvl="1" indent="-342900">
              <a:buFont typeface="Arial" panose="020B0604020202020204" pitchFamily="34" charset="0"/>
              <a:buChar char="•"/>
            </a:pPr>
            <a:r>
              <a:rPr lang="en-US" dirty="0"/>
              <a:t>Only for 1D inputs</a:t>
            </a:r>
          </a:p>
          <a:p>
            <a:pPr marL="717550" lvl="1" indent="-342900">
              <a:buFont typeface="Arial" panose="020B0604020202020204" pitchFamily="34" charset="0"/>
              <a:buChar char="•"/>
            </a:pPr>
            <a:r>
              <a:rPr lang="en-US" dirty="0"/>
              <a:t>Can only fit linear relationships </a:t>
            </a:r>
            <a:br>
              <a:rPr lang="en-US" dirty="0"/>
            </a:br>
            <a:endParaRPr lang="en-US" dirty="0"/>
          </a:p>
          <a:p>
            <a:r>
              <a:rPr lang="en-US" b="0" dirty="0"/>
              <a:t>It turns out that we can easily generalize the previous approach by considering </a:t>
            </a:r>
            <a:r>
              <a:rPr lang="en-US" dirty="0"/>
              <a:t>linear basis models</a:t>
            </a:r>
            <a:endParaRPr lang="en-US" b="0" dirty="0"/>
          </a:p>
        </p:txBody>
      </p:sp>
      <p:sp>
        <p:nvSpPr>
          <p:cNvPr id="4" name="Footer Placeholder 3">
            <a:extLst>
              <a:ext uri="{FF2B5EF4-FFF2-40B4-BE49-F238E27FC236}">
                <a16:creationId xmlns:a16="http://schemas.microsoft.com/office/drawing/2014/main" id="{CBE225C3-1B2A-4C4F-9E30-46A52A9360D3}"/>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2853568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E6253F-A1EF-49F6-A134-0421ED338AB8}"/>
                  </a:ext>
                </a:extLst>
              </p:cNvPr>
              <p:cNvSpPr>
                <a:spLocks noGrp="1"/>
              </p:cNvSpPr>
              <p:nvPr>
                <p:ph idx="1"/>
              </p:nvPr>
            </p:nvSpPr>
            <p:spPr/>
            <p:txBody>
              <a:bodyPr/>
              <a:lstStyle/>
              <a:p>
                <a:r>
                  <a:rPr lang="en-US" b="0" dirty="0"/>
                  <a:t>Consider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ℝ</m:t>
                        </m:r>
                      </m:e>
                      <m:sup>
                        <m:r>
                          <a:rPr lang="en-US" b="0" i="1">
                            <a:latin typeface="Cambria Math" panose="02040503050406030204" pitchFamily="18" charset="0"/>
                          </a:rPr>
                          <m:t>𝑑</m:t>
                        </m:r>
                      </m:sup>
                    </m:sSup>
                  </m:oMath>
                </a14:m>
                <a:r>
                  <a:rPr lang="en-US" b="0" dirty="0"/>
                  <a:t> and the new hypothesis space</a:t>
                </a:r>
              </a:p>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ℋ</m:t>
                          </m:r>
                        </m:e>
                        <m:sub>
                          <m:r>
                            <a:rPr lang="en-US" b="0" i="1">
                              <a:latin typeface="Cambria Math" panose="02040503050406030204" pitchFamily="18" charset="0"/>
                            </a:rPr>
                            <m:t>𝑀</m:t>
                          </m:r>
                        </m:sub>
                      </m:sSub>
                      <m:r>
                        <a:rPr lang="en-US" b="0"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a:latin typeface="Cambria Math" panose="02040503050406030204" pitchFamily="18" charset="0"/>
                            </a:rPr>
                            <m:t>𝑓</m:t>
                          </m:r>
                          <m:r>
                            <a:rPr lang="en-US" b="0" i="1">
                              <a:latin typeface="Cambria Math" panose="02040503050406030204" pitchFamily="18" charset="0"/>
                            </a:rPr>
                            <m:t>:</m:t>
                          </m:r>
                          <m:r>
                            <a:rPr lang="en-US" b="0" i="1">
                              <a:latin typeface="Cambria Math" panose="02040503050406030204" pitchFamily="18" charset="0"/>
                            </a:rPr>
                            <m:t>𝑓</m:t>
                          </m:r>
                          <m:d>
                            <m:dPr>
                              <m:ctrlPr>
                                <a:rPr lang="en-US" b="0" i="1">
                                  <a:latin typeface="Cambria Math" panose="02040503050406030204" pitchFamily="18" charset="0"/>
                                </a:rPr>
                              </m:ctrlPr>
                            </m:dPr>
                            <m:e>
                              <m:r>
                                <a:rPr lang="en-US" b="0" i="1">
                                  <a:latin typeface="Cambria Math" panose="02040503050406030204" pitchFamily="18" charset="0"/>
                                </a:rPr>
                                <m:t>𝑥</m:t>
                              </m:r>
                            </m:e>
                          </m:d>
                          <m:r>
                            <a:rPr lang="en-US" b="0" i="1">
                              <a:latin typeface="Cambria Math" panose="02040503050406030204" pitchFamily="18" charset="0"/>
                            </a:rPr>
                            <m:t>=</m:t>
                          </m:r>
                          <m:nary>
                            <m:naryPr>
                              <m:chr m:val="∑"/>
                              <m:ctrlPr>
                                <a:rPr lang="en-US" b="0" i="1">
                                  <a:latin typeface="Cambria Math" panose="02040503050406030204" pitchFamily="18" charset="0"/>
                                </a:rPr>
                              </m:ctrlPr>
                            </m:naryPr>
                            <m:sub>
                              <m:r>
                                <m:rPr>
                                  <m:brk m:alnAt="23"/>
                                </m:rPr>
                                <a:rPr lang="en-US" b="0" i="1">
                                  <a:latin typeface="Cambria Math" panose="02040503050406030204" pitchFamily="18" charset="0"/>
                                </a:rPr>
                                <m:t>𝑗</m:t>
                              </m:r>
                              <m:r>
                                <a:rPr lang="en-US" b="0" i="1">
                                  <a:latin typeface="Cambria Math" panose="02040503050406030204" pitchFamily="18" charset="0"/>
                                </a:rPr>
                                <m:t>=0</m:t>
                              </m:r>
                            </m:sub>
                            <m:sup>
                              <m:r>
                                <a:rPr lang="en-US" b="0" i="1">
                                  <a:latin typeface="Cambria Math" panose="02040503050406030204" pitchFamily="18" charset="0"/>
                                </a:rPr>
                                <m:t>𝑀</m:t>
                              </m:r>
                              <m:r>
                                <a:rPr lang="en-US" b="0" i="1">
                                  <a:latin typeface="Cambria Math" panose="02040503050406030204" pitchFamily="18" charset="0"/>
                                </a:rPr>
                                <m:t>−1</m:t>
                              </m:r>
                            </m:sup>
                            <m:e>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𝑗</m:t>
                                  </m:r>
                                </m:sub>
                              </m:sSub>
                              <m:sSub>
                                <m:sSubPr>
                                  <m:ctrlPr>
                                    <a:rPr lang="en-US" b="0" i="1">
                                      <a:latin typeface="Cambria Math" panose="02040503050406030204" pitchFamily="18" charset="0"/>
                                    </a:rPr>
                                  </m:ctrlPr>
                                </m:sSubPr>
                                <m:e>
                                  <m:r>
                                    <a:rPr lang="en-US" b="0" i="1">
                                      <a:latin typeface="Cambria Math" panose="02040503050406030204" pitchFamily="18" charset="0"/>
                                    </a:rPr>
                                    <m:t>𝜙</m:t>
                                  </m:r>
                                </m:e>
                                <m:sub>
                                  <m:r>
                                    <a:rPr lang="en-US" b="0" i="1">
                                      <a:latin typeface="Cambria Math" panose="02040503050406030204" pitchFamily="18" charset="0"/>
                                    </a:rPr>
                                    <m:t>𝑗</m:t>
                                  </m:r>
                                </m:sub>
                              </m:sSub>
                              <m:d>
                                <m:dPr>
                                  <m:ctrlPr>
                                    <a:rPr lang="en-US" b="0" i="1">
                                      <a:latin typeface="Cambria Math" panose="02040503050406030204" pitchFamily="18" charset="0"/>
                                    </a:rPr>
                                  </m:ctrlPr>
                                </m:dPr>
                                <m:e>
                                  <m:r>
                                    <a:rPr lang="en-US" b="0" i="1">
                                      <a:latin typeface="Cambria Math" panose="02040503050406030204" pitchFamily="18" charset="0"/>
                                    </a:rPr>
                                    <m:t>𝑥</m:t>
                                  </m:r>
                                </m:e>
                              </m:d>
                            </m:e>
                          </m:nary>
                        </m:e>
                      </m:d>
                    </m:oMath>
                  </m:oMathPara>
                </a14:m>
                <a:endParaRPr lang="en-SG" b="0" dirty="0"/>
              </a:p>
              <a:p>
                <a:r>
                  <a:rPr lang="en-US" b="0" dirty="0"/>
                  <a:t>Each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𝜙</m:t>
                        </m:r>
                      </m:e>
                      <m:sub>
                        <m:r>
                          <a:rPr lang="en-US" b="0" i="1">
                            <a:latin typeface="Cambria Math" panose="02040503050406030204" pitchFamily="18" charset="0"/>
                          </a:rPr>
                          <m:t>𝑗</m:t>
                        </m:r>
                      </m:sub>
                    </m:sSub>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ℝ</m:t>
                        </m:r>
                      </m:e>
                      <m:sup>
                        <m:r>
                          <a:rPr lang="en-US" b="0" i="1">
                            <a:latin typeface="Cambria Math" panose="02040503050406030204" pitchFamily="18" charset="0"/>
                          </a:rPr>
                          <m:t>𝑑</m:t>
                        </m:r>
                      </m:sup>
                    </m:sSup>
                    <m:r>
                      <a:rPr lang="en-US" b="0" i="1">
                        <a:latin typeface="Cambria Math" panose="02040503050406030204" pitchFamily="18" charset="0"/>
                      </a:rPr>
                      <m:t>→</m:t>
                    </m:r>
                    <m:r>
                      <a:rPr lang="en-US" b="0" i="1">
                        <a:latin typeface="Cambria Math" panose="02040503050406030204" pitchFamily="18" charset="0"/>
                      </a:rPr>
                      <m:t>ℝ</m:t>
                    </m:r>
                  </m:oMath>
                </a14:m>
                <a:r>
                  <a:rPr lang="en-SG" b="0" dirty="0"/>
                  <a:t> is called a </a:t>
                </a:r>
                <a:r>
                  <a:rPr lang="en-SG" dirty="0"/>
                  <a:t>basis function </a:t>
                </a:r>
                <a:r>
                  <a:rPr lang="en-SG" b="0" dirty="0"/>
                  <a:t>or </a:t>
                </a:r>
                <a:r>
                  <a:rPr lang="en-SG" dirty="0"/>
                  <a:t>feature map</a:t>
                </a:r>
              </a:p>
              <a:p>
                <a:endParaRPr lang="en-SG" dirty="0"/>
              </a:p>
              <a:p>
                <a:r>
                  <a:rPr lang="en-SG" b="0" dirty="0"/>
                  <a:t>Why is this a generalization?</a:t>
                </a:r>
              </a:p>
              <a:p>
                <a:pPr marL="717550" lvl="1" indent="-342900">
                  <a:buFont typeface="Arial" panose="020B0604020202020204" pitchFamily="34" charset="0"/>
                  <a:buChar char="•"/>
                </a:pPr>
                <a:r>
                  <a:rPr lang="en-SG" dirty="0"/>
                  <a:t>Take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m:t>
                    </m:r>
                    <m:r>
                      <a:rPr lang="en-US" i="1">
                        <a:latin typeface="Cambria Math" panose="02040503050406030204" pitchFamily="18" charset="0"/>
                      </a:rPr>
                      <m:t>𝑀</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𝑥</m:t>
                    </m:r>
                  </m:oMath>
                </a14:m>
                <a:endParaRPr lang="en-SG" dirty="0"/>
              </a:p>
              <a:p>
                <a:pPr marL="717550" lvl="1" indent="-342900">
                  <a:buFont typeface="Arial" panose="020B0604020202020204" pitchFamily="34" charset="0"/>
                  <a:buChar char="•"/>
                </a:pPr>
                <a:r>
                  <a:rPr lang="en-SG" dirty="0"/>
                  <a:t>In general, </a:t>
                </a:r>
                <a14:m>
                  <m:oMath xmlns:m="http://schemas.openxmlformats.org/officeDocument/2006/math">
                    <m:r>
                      <a:rPr lang="en-US" i="1">
                        <a:latin typeface="Cambria Math" panose="02040503050406030204" pitchFamily="18" charset="0"/>
                      </a:rPr>
                      <m:t>𝑀</m:t>
                    </m:r>
                  </m:oMath>
                </a14:m>
                <a:r>
                  <a:rPr lang="en-SG" dirty="0"/>
                  <a:t> can be large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𝑗</m:t>
                        </m:r>
                      </m:sub>
                    </m:sSub>
                  </m:oMath>
                </a14:m>
                <a:r>
                  <a:rPr lang="en-SG" dirty="0"/>
                  <a:t>’s can be highly nonlinear, but </a:t>
                </a:r>
                <a14:m>
                  <m:oMath xmlns:m="http://schemas.openxmlformats.org/officeDocument/2006/math">
                    <m:r>
                      <a:rPr lang="en-US" i="1">
                        <a:latin typeface="Cambria Math" panose="02040503050406030204" pitchFamily="18" charset="0"/>
                      </a:rPr>
                      <m:t>𝑓</m:t>
                    </m:r>
                  </m:oMath>
                </a14:m>
                <a:r>
                  <a:rPr lang="en-SG" dirty="0"/>
                  <a:t> is </a:t>
                </a:r>
                <a:r>
                  <a:rPr lang="en-SG" b="1" dirty="0"/>
                  <a:t>linear</a:t>
                </a:r>
                <a:r>
                  <a:rPr lang="en-SG" dirty="0"/>
                  <a:t> in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𝑀</m:t>
                        </m:r>
                        <m:r>
                          <a:rPr lang="en-US" i="1">
                            <a:latin typeface="Cambria Math" panose="02040503050406030204" pitchFamily="18" charset="0"/>
                          </a:rPr>
                          <m:t>−1</m:t>
                        </m:r>
                      </m:sub>
                    </m:sSub>
                    <m:r>
                      <a:rPr lang="en-US" i="1">
                        <a:latin typeface="Cambria Math" panose="02040503050406030204" pitchFamily="18" charset="0"/>
                      </a:rPr>
                      <m:t>)</m:t>
                    </m:r>
                  </m:oMath>
                </a14:m>
                <a:endParaRPr lang="en-SG" dirty="0"/>
              </a:p>
              <a:p>
                <a:endParaRPr lang="en-SG" dirty="0"/>
              </a:p>
            </p:txBody>
          </p:sp>
        </mc:Choice>
        <mc:Fallback xmlns="">
          <p:sp>
            <p:nvSpPr>
              <p:cNvPr id="3" name="Content Placeholder 2">
                <a:extLst>
                  <a:ext uri="{FF2B5EF4-FFF2-40B4-BE49-F238E27FC236}">
                    <a16:creationId xmlns:a16="http://schemas.microsoft.com/office/drawing/2014/main" id="{67E6253F-A1EF-49F6-A134-0421ED338AB8}"/>
                  </a:ext>
                </a:extLst>
              </p:cNvPr>
              <p:cNvSpPr>
                <a:spLocks noGrp="1" noRot="1" noChangeAspect="1" noMove="1" noResize="1" noEditPoints="1" noAdjustHandles="1" noChangeArrowheads="1" noChangeShapeType="1" noTextEdit="1"/>
              </p:cNvSpPr>
              <p:nvPr>
                <p:ph idx="1"/>
              </p:nvPr>
            </p:nvSpPr>
            <p:spPr>
              <a:blipFill>
                <a:blip r:embed="rId2"/>
                <a:stretch>
                  <a:fillRect l="-1176" t="-160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E225C3-1B2A-4C4F-9E30-46A52A9360D3}"/>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7" name="Title 1">
            <a:extLst>
              <a:ext uri="{FF2B5EF4-FFF2-40B4-BE49-F238E27FC236}">
                <a16:creationId xmlns:a16="http://schemas.microsoft.com/office/drawing/2014/main" id="{B08C32D9-7735-1F49-A117-B5A74C648486}"/>
              </a:ext>
            </a:extLst>
          </p:cNvPr>
          <p:cNvSpPr>
            <a:spLocks noGrp="1"/>
          </p:cNvSpPr>
          <p:nvPr>
            <p:ph type="title"/>
          </p:nvPr>
        </p:nvSpPr>
        <p:spPr/>
        <p:txBody>
          <a:bodyPr/>
          <a:lstStyle/>
          <a:p>
            <a:r>
              <a:rPr lang="en-US" dirty="0"/>
              <a:t>General linear basis models</a:t>
            </a:r>
            <a:endParaRPr lang="en-SG" dirty="0"/>
          </a:p>
        </p:txBody>
      </p:sp>
    </p:spTree>
    <p:extLst>
      <p:ext uri="{BB962C8B-B14F-4D97-AF65-F5344CB8AC3E}">
        <p14:creationId xmlns:p14="http://schemas.microsoft.com/office/powerpoint/2010/main" val="369994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D5DA-B75A-4ADC-8EDC-94CEB1FF8CFC}"/>
              </a:ext>
            </a:extLst>
          </p:cNvPr>
          <p:cNvSpPr>
            <a:spLocks noGrp="1"/>
          </p:cNvSpPr>
          <p:nvPr>
            <p:ph type="title"/>
          </p:nvPr>
        </p:nvSpPr>
        <p:spPr/>
        <p:txBody>
          <a:bodyPr/>
          <a:lstStyle/>
          <a:p>
            <a:r>
              <a:rPr lang="en-US" dirty="0"/>
              <a:t>Examples of basis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64CD16-5E71-4DAB-902B-84186A6D9D37}"/>
                  </a:ext>
                </a:extLst>
              </p:cNvPr>
              <p:cNvSpPr>
                <a:spLocks noGrp="1"/>
              </p:cNvSpPr>
              <p:nvPr>
                <p:ph idx="1"/>
              </p:nvPr>
            </p:nvSpPr>
            <p:spPr>
              <a:xfrm>
                <a:off x="611188" y="2181225"/>
                <a:ext cx="8628062" cy="4740275"/>
              </a:xfrm>
            </p:spPr>
            <p:txBody>
              <a:bodyPr/>
              <a:lstStyle/>
              <a:p>
                <a:r>
                  <a:rPr lang="en-US" b="0" dirty="0"/>
                  <a:t>Some choices of basis functions in 1D</a:t>
                </a:r>
              </a:p>
              <a:p>
                <a:pPr marL="717550" lvl="1" indent="-342900">
                  <a:buFont typeface="Arial" panose="020B0604020202020204" pitchFamily="34" charset="0"/>
                  <a:buChar char="•"/>
                </a:pPr>
                <a:r>
                  <a:rPr lang="en-US" sz="2000" dirty="0"/>
                  <a:t>Polynomial basis: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𝜙</m:t>
                        </m:r>
                      </m:e>
                      <m:sub>
                        <m:r>
                          <a:rPr lang="en-US" sz="2000" b="0" i="1" smtClean="0">
                            <a:latin typeface="Cambria Math" panose="02040503050406030204" pitchFamily="18" charset="0"/>
                          </a:rPr>
                          <m:t>𝑗</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𝑗</m:t>
                        </m:r>
                      </m:sup>
                    </m:sSup>
                  </m:oMath>
                </a14:m>
                <a:endParaRPr lang="en-SG" sz="2000" b="0" dirty="0"/>
              </a:p>
              <a:p>
                <a:pPr marL="717550" lvl="1" indent="-342900">
                  <a:buFont typeface="Arial" panose="020B0604020202020204" pitchFamily="34" charset="0"/>
                  <a:buChar char="•"/>
                </a:pPr>
                <a:r>
                  <a:rPr lang="en-SG" sz="2000" b="0" dirty="0"/>
                  <a:t>Gaussian basis: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𝜙</m:t>
                        </m:r>
                      </m:e>
                      <m:sub>
                        <m:r>
                          <a:rPr lang="en-US" sz="2000" b="0" i="1" smtClean="0">
                            <a:latin typeface="Cambria Math" panose="02040503050406030204" pitchFamily="18" charset="0"/>
                          </a:rPr>
                          <m:t>𝑗</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𝑗</m:t>
                                            </m:r>
                                          </m:sub>
                                        </m:sSub>
                                      </m:e>
                                    </m:d>
                                  </m:e>
                                  <m:sup>
                                    <m:r>
                                      <a:rPr lang="en-US" sz="2000" i="1">
                                        <a:latin typeface="Cambria Math" panose="02040503050406030204" pitchFamily="18" charset="0"/>
                                      </a:rPr>
                                      <m:t>2</m:t>
                                    </m:r>
                                  </m:sup>
                                </m:sSup>
                              </m:num>
                              <m:den>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den>
                            </m:f>
                          </m:e>
                        </m:d>
                      </m:e>
                    </m:func>
                  </m:oMath>
                </a14:m>
                <a:endParaRPr lang="en-SG" sz="2000" b="0" dirty="0"/>
              </a:p>
              <a:p>
                <a:pPr marL="717550" lvl="1" indent="-342900">
                  <a:buFont typeface="Arial" panose="020B0604020202020204" pitchFamily="34" charset="0"/>
                  <a:buChar char="•"/>
                </a:pPr>
                <a:r>
                  <a:rPr lang="en-SG" sz="2000" dirty="0"/>
                  <a:t>Sigmoid basis: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𝜙</m:t>
                        </m:r>
                      </m:e>
                      <m:sub>
                        <m:r>
                          <a:rPr lang="en-US" sz="2000" b="0" i="1" smtClean="0">
                            <a:latin typeface="Cambria Math" panose="02040503050406030204" pitchFamily="18" charset="0"/>
                          </a:rPr>
                          <m:t>𝑗</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𝑗</m:t>
                                </m:r>
                              </m:sub>
                            </m:sSub>
                          </m:num>
                          <m:den>
                            <m:r>
                              <a:rPr lang="en-US" sz="2000" b="0" i="1" smtClean="0">
                                <a:latin typeface="Cambria Math" panose="02040503050406030204" pitchFamily="18" charset="0"/>
                              </a:rPr>
                              <m:t>𝑠</m:t>
                            </m:r>
                          </m:den>
                        </m:f>
                      </m:e>
                    </m:d>
                  </m:oMath>
                </a14:m>
                <a:r>
                  <a:rPr lang="en-SG" sz="2000" b="0" dirty="0"/>
                  <a:t> with </a:t>
                </a:r>
                <a14:m>
                  <m:oMath xmlns:m="http://schemas.openxmlformats.org/officeDocument/2006/math">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𝑏</m:t>
                            </m:r>
                          </m:sup>
                        </m:sSup>
                      </m:den>
                    </m:f>
                  </m:oMath>
                </a14:m>
                <a:endParaRPr lang="en-SG" sz="2000" b="0" dirty="0"/>
              </a:p>
            </p:txBody>
          </p:sp>
        </mc:Choice>
        <mc:Fallback xmlns="">
          <p:sp>
            <p:nvSpPr>
              <p:cNvPr id="3" name="Content Placeholder 2">
                <a:extLst>
                  <a:ext uri="{FF2B5EF4-FFF2-40B4-BE49-F238E27FC236}">
                    <a16:creationId xmlns:a16="http://schemas.microsoft.com/office/drawing/2014/main" id="{CB64CD16-5E71-4DAB-902B-84186A6D9D37}"/>
                  </a:ext>
                </a:extLst>
              </p:cNvPr>
              <p:cNvSpPr>
                <a:spLocks noGrp="1" noRot="1" noChangeAspect="1" noMove="1" noResize="1" noEditPoints="1" noAdjustHandles="1" noChangeArrowheads="1" noChangeShapeType="1" noTextEdit="1"/>
              </p:cNvSpPr>
              <p:nvPr>
                <p:ph idx="1"/>
              </p:nvPr>
            </p:nvSpPr>
            <p:spPr>
              <a:xfrm>
                <a:off x="611188" y="2181225"/>
                <a:ext cx="8628062" cy="4740275"/>
              </a:xfrm>
              <a:blipFill>
                <a:blip r:embed="rId2"/>
                <a:stretch>
                  <a:fillRect l="-1176" t="-8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2CAEA2-FAFF-4B25-9968-F014A36DD45E}"/>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5" name="Picture 4">
            <a:extLst>
              <a:ext uri="{FF2B5EF4-FFF2-40B4-BE49-F238E27FC236}">
                <a16:creationId xmlns:a16="http://schemas.microsoft.com/office/drawing/2014/main" id="{D95B0A97-54A8-46AF-8855-1BCF62716FFA}"/>
              </a:ext>
            </a:extLst>
          </p:cNvPr>
          <p:cNvPicPr>
            <a:picLocks noChangeAspect="1"/>
          </p:cNvPicPr>
          <p:nvPr/>
        </p:nvPicPr>
        <p:blipFill>
          <a:blip r:embed="rId3"/>
          <a:stretch>
            <a:fillRect/>
          </a:stretch>
        </p:blipFill>
        <p:spPr>
          <a:xfrm>
            <a:off x="1112043" y="4511518"/>
            <a:ext cx="7927976" cy="2334576"/>
          </a:xfrm>
          <a:prstGeom prst="rect">
            <a:avLst/>
          </a:prstGeom>
        </p:spPr>
      </p:pic>
    </p:spTree>
    <p:extLst>
      <p:ext uri="{BB962C8B-B14F-4D97-AF65-F5344CB8AC3E}">
        <p14:creationId xmlns:p14="http://schemas.microsoft.com/office/powerpoint/2010/main" val="4280578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16752-061B-428D-8B99-E54F3FB2D89B}"/>
              </a:ext>
            </a:extLst>
          </p:cNvPr>
          <p:cNvSpPr>
            <a:spLocks noGrp="1"/>
          </p:cNvSpPr>
          <p:nvPr>
            <p:ph type="title"/>
          </p:nvPr>
        </p:nvSpPr>
        <p:spPr/>
        <p:txBody>
          <a:bodyPr/>
          <a:lstStyle/>
          <a:p>
            <a:r>
              <a:rPr lang="en-US" sz="2800" dirty="0"/>
              <a:t>Ordinary least squares for linear basis models</a:t>
            </a:r>
            <a:endParaRPr lang="en-SG"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ABD8A8-5FA7-4E5E-AD0A-2CEA33C47302}"/>
                  </a:ext>
                </a:extLst>
              </p:cNvPr>
              <p:cNvSpPr>
                <a:spLocks noGrp="1"/>
              </p:cNvSpPr>
              <p:nvPr>
                <p:ph idx="1"/>
              </p:nvPr>
            </p:nvSpPr>
            <p:spPr/>
            <p:txBody>
              <a:bodyPr/>
              <a:lstStyle/>
              <a:p>
                <a:r>
                  <a:rPr lang="en-US" b="0" dirty="0"/>
                  <a:t>The empirical risk minimization problem is now</a:t>
                </a:r>
              </a:p>
              <a:p>
                <a:endParaRPr lang="en-SG" sz="2800" b="0" dirty="0"/>
              </a:p>
              <a:p>
                <a:pPr/>
                <a14:m>
                  <m:oMathPara xmlns:m="http://schemas.openxmlformats.org/officeDocument/2006/math">
                    <m:oMathParaPr>
                      <m:jc m:val="centerGroup"/>
                    </m:oMathParaPr>
                    <m:oMath xmlns:m="http://schemas.openxmlformats.org/officeDocument/2006/math">
                      <m:func>
                        <m:funcPr>
                          <m:ctrlPr>
                            <a:rPr lang="en-US" sz="2800" b="0" i="1">
                              <a:latin typeface="Cambria Math" panose="02040503050406030204" pitchFamily="18" charset="0"/>
                            </a:rPr>
                          </m:ctrlPr>
                        </m:funcPr>
                        <m:fName>
                          <m:limLow>
                            <m:limLowPr>
                              <m:ctrlPr>
                                <a:rPr lang="en-US" sz="2800" b="0" i="1">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0" i="1" smtClean="0">
                                  <a:latin typeface="Cambria Math" panose="02040503050406030204" pitchFamily="18" charset="0"/>
                                </a:rPr>
                                <m:t>𝑓</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ℋ</m:t>
                                  </m:r>
                                </m:e>
                                <m:sub>
                                  <m:r>
                                    <a:rPr lang="en-US" sz="2800" b="0" i="1" smtClean="0">
                                      <a:latin typeface="Cambria Math" panose="02040503050406030204" pitchFamily="18" charset="0"/>
                                    </a:rPr>
                                    <m:t>𝑀</m:t>
                                  </m:r>
                                </m:sub>
                              </m:sSub>
                            </m:lim>
                          </m:limLow>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𝑒𝑚𝑝</m:t>
                              </m:r>
                            </m:sub>
                          </m:sSub>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e>
                      </m:func>
                      <m:r>
                        <a:rPr lang="en-US" sz="2800" b="0" smtClean="0">
                          <a:latin typeface="Cambria Math" panose="02040503050406030204" pitchFamily="18" charset="0"/>
                        </a:rPr>
                        <m:t>=</m:t>
                      </m:r>
                      <m:func>
                        <m:funcPr>
                          <m:ctrlPr>
                            <a:rPr lang="en-US" sz="2800" b="0" i="1">
                              <a:latin typeface="Cambria Math" panose="02040503050406030204" pitchFamily="18" charset="0"/>
                            </a:rPr>
                          </m:ctrlPr>
                        </m:funcPr>
                        <m:fName>
                          <m:limLow>
                            <m:limLowPr>
                              <m:ctrlPr>
                                <a:rPr lang="en-US" sz="2800" b="0" i="1">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𝑀</m:t>
                                  </m:r>
                                </m:sup>
                              </m:sSup>
                            </m:lim>
                          </m:limLow>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𝑒𝑚𝑝</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e>
                      </m:func>
                    </m:oMath>
                    <m:oMath xmlns:m="http://schemas.openxmlformats.org/officeDocument/2006/math">
                      <m:r>
                        <a:rPr lang="en-US" sz="2800" b="0" smtClean="0">
                          <a:latin typeface="Cambria Math" panose="02040503050406030204" pitchFamily="18" charset="0"/>
                        </a:rPr>
                        <m:t>                  </m:t>
                      </m:r>
                      <m:r>
                        <a:rPr lang="en-US" sz="2800" b="0" i="0" smtClean="0">
                          <a:latin typeface="Cambria Math" panose="02040503050406030204" pitchFamily="18" charset="0"/>
                        </a:rPr>
                        <m:t>          </m:t>
                      </m:r>
                      <m:r>
                        <a:rPr lang="en-US" sz="2800" b="0" smtClean="0">
                          <a:latin typeface="Cambria Math" panose="02040503050406030204" pitchFamily="18" charset="0"/>
                        </a:rPr>
                        <m:t> </m:t>
                      </m:r>
                      <m:r>
                        <a:rPr lang="en-US" sz="2800" b="0" i="1" smtClean="0">
                          <a:latin typeface="Cambria Math" panose="02040503050406030204" pitchFamily="18" charset="0"/>
                        </a:rPr>
                        <m:t>=</m:t>
                      </m:r>
                      <m:func>
                        <m:funcPr>
                          <m:ctrlPr>
                            <a:rPr lang="en-US" sz="2800" b="0" i="1">
                              <a:latin typeface="Cambria Math" panose="02040503050406030204" pitchFamily="18" charset="0"/>
                            </a:rPr>
                          </m:ctrlPr>
                        </m:funcPr>
                        <m:fName>
                          <m:limLow>
                            <m:limLowPr>
                              <m:ctrlPr>
                                <a:rPr lang="en-US" sz="2800" b="0" i="1">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𝑀</m:t>
                                  </m:r>
                                </m:sup>
                              </m:sSup>
                            </m:lim>
                          </m:limLow>
                        </m:fName>
                        <m:e>
                          <m:f>
                            <m:fPr>
                              <m:ctrlPr>
                                <a:rPr lang="en-US" sz="2800" b="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𝑁</m:t>
                              </m:r>
                            </m:den>
                          </m:f>
                          <m:nary>
                            <m:naryPr>
                              <m:chr m:val="∑"/>
                              <m:ctrlPr>
                                <a:rPr lang="en-US" sz="2800" b="0" i="1">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p>
                                <m:sSupPr>
                                  <m:ctrlPr>
                                    <a:rPr lang="en-US" sz="2800" b="0" i="1">
                                      <a:latin typeface="Cambria Math" panose="02040503050406030204" pitchFamily="18" charset="0"/>
                                    </a:rPr>
                                  </m:ctrlPr>
                                </m:sSupPr>
                                <m:e>
                                  <m:d>
                                    <m:dPr>
                                      <m:ctrlPr>
                                        <a:rPr lang="en-US" sz="2800" b="0" i="1">
                                          <a:latin typeface="Cambria Math" panose="02040503050406030204" pitchFamily="18" charset="0"/>
                                        </a:rPr>
                                      </m:ctrlPr>
                                    </m:dPr>
                                    <m:e>
                                      <m:r>
                                        <a:rPr lang="en-US" sz="2800" b="0" i="1" smtClean="0">
                                          <a:latin typeface="Cambria Math" panose="02040503050406030204" pitchFamily="18" charset="0"/>
                                        </a:rPr>
                                        <m:t>𝑓</m:t>
                                      </m:r>
                                      <m:r>
                                        <a:rPr lang="en-US" sz="2800" b="0" i="1" smtClean="0">
                                          <a:latin typeface="Cambria Math" panose="02040503050406030204" pitchFamily="18" charset="0"/>
                                        </a:rPr>
                                        <m:t>(</m:t>
                                      </m:r>
                                      <m:sSub>
                                        <m:sSubPr>
                                          <m:ctrlPr>
                                            <a:rPr lang="en-US" sz="2800" b="0" i="1">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e>
                      </m:func>
                    </m:oMath>
                    <m:oMath xmlns:m="http://schemas.openxmlformats.org/officeDocument/2006/math">
                      <m:r>
                        <a:rPr lang="en-US" sz="2800" b="0" smtClean="0">
                          <a:latin typeface="Cambria Math" panose="02040503050406030204" pitchFamily="18" charset="0"/>
                        </a:rPr>
                        <m:t>                   </m:t>
                      </m:r>
                      <m:r>
                        <a:rPr lang="en-US" sz="2800" b="0" i="0" smtClean="0">
                          <a:latin typeface="Cambria Math" panose="02040503050406030204" pitchFamily="18" charset="0"/>
                        </a:rPr>
                        <m:t>          </m:t>
                      </m:r>
                      <m:r>
                        <a:rPr lang="en-US" sz="2800" b="0" smtClean="0">
                          <a:latin typeface="Cambria Math" panose="02040503050406030204" pitchFamily="18" charset="0"/>
                        </a:rPr>
                        <m:t>=</m:t>
                      </m:r>
                      <m:func>
                        <m:funcPr>
                          <m:ctrlPr>
                            <a:rPr lang="en-US" sz="2800" b="0" i="1">
                              <a:latin typeface="Cambria Math" panose="02040503050406030204" pitchFamily="18" charset="0"/>
                            </a:rPr>
                          </m:ctrlPr>
                        </m:funcPr>
                        <m:fName>
                          <m:limLow>
                            <m:limLowPr>
                              <m:ctrlPr>
                                <a:rPr lang="en-US" sz="2800" b="0" i="1">
                                  <a:latin typeface="Cambria Math" panose="02040503050406030204" pitchFamily="18" charset="0"/>
                                </a:rPr>
                              </m:ctrlPr>
                            </m:limLowPr>
                            <m:e>
                              <m:r>
                                <m:rPr>
                                  <m:sty m:val="p"/>
                                </m:rPr>
                                <a:rPr lang="en-US" sz="2800" b="0" i="0" smtClean="0">
                                  <a:latin typeface="Cambria Math" panose="02040503050406030204" pitchFamily="18" charset="0"/>
                                </a:rPr>
                                <m:t>min</m:t>
                              </m:r>
                            </m:e>
                            <m:lim>
                              <m:r>
                                <a:rPr lang="en-US" sz="2800" b="0" i="1" smtClean="0">
                                  <a:latin typeface="Cambria Math" panose="02040503050406030204" pitchFamily="18" charset="0"/>
                                </a:rPr>
                                <m:t>𝑤</m:t>
                              </m:r>
                              <m:r>
                                <a:rPr lang="en-US" sz="2800" b="0" i="1" smtClean="0">
                                  <a:latin typeface="Cambria Math" panose="02040503050406030204" pitchFamily="18" charset="0"/>
                                </a:rPr>
                                <m:t>∈</m:t>
                              </m:r>
                              <m:sSup>
                                <m:sSupPr>
                                  <m:ctrlPr>
                                    <a:rPr lang="en-US" sz="2800" b="0" i="1">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𝑀</m:t>
                                  </m:r>
                                </m:sup>
                              </m:sSup>
                            </m:lim>
                          </m:limLow>
                        </m:fName>
                        <m:e>
                          <m:f>
                            <m:fPr>
                              <m:ctrlPr>
                                <a:rPr lang="en-US" sz="2800" b="0" i="1">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𝑁</m:t>
                              </m:r>
                            </m:den>
                          </m:f>
                          <m:nary>
                            <m:naryPr>
                              <m:chr m:val="∑"/>
                              <m:ctrlPr>
                                <a:rPr lang="en-US" sz="2800" b="0" i="1">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p>
                                <m:sSupPr>
                                  <m:ctrlPr>
                                    <a:rPr lang="en-US" sz="2800" b="0" i="1">
                                      <a:latin typeface="Cambria Math" panose="02040503050406030204" pitchFamily="18" charset="0"/>
                                    </a:rPr>
                                  </m:ctrlPr>
                                </m:sSupPr>
                                <m:e>
                                  <m:d>
                                    <m:dPr>
                                      <m:ctrlPr>
                                        <a:rPr lang="en-US" sz="2800" b="0" i="1">
                                          <a:latin typeface="Cambria Math" panose="02040503050406030204" pitchFamily="18" charset="0"/>
                                        </a:rPr>
                                      </m:ctrlPr>
                                    </m:dPr>
                                    <m:e>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𝑗</m:t>
                                          </m:r>
                                          <m:r>
                                            <a:rPr lang="en-US" sz="2800" b="0" i="1" smtClean="0">
                                              <a:latin typeface="Cambria Math" panose="02040503050406030204" pitchFamily="18" charset="0"/>
                                            </a:rPr>
                                            <m:t>=0</m:t>
                                          </m:r>
                                        </m:sub>
                                        <m:sup>
                                          <m:r>
                                            <a:rPr lang="en-US" sz="2800" b="0" i="1" smtClean="0">
                                              <a:latin typeface="Cambria Math" panose="02040503050406030204" pitchFamily="18" charset="0"/>
                                            </a:rPr>
                                            <m:t>𝑀</m:t>
                                          </m:r>
                                          <m:r>
                                            <a:rPr lang="en-US" sz="2800" b="0" i="1" smtClean="0">
                                              <a:latin typeface="Cambria Math" panose="02040503050406030204" pitchFamily="18" charset="0"/>
                                            </a:rPr>
                                            <m:t>−1</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sub>
                                          </m:sSub>
                                        </m:e>
                                      </m:nary>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𝜙</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e>
                      </m:func>
                    </m:oMath>
                  </m:oMathPara>
                </a14:m>
                <a:endParaRPr lang="en-SG" b="0" dirty="0"/>
              </a:p>
            </p:txBody>
          </p:sp>
        </mc:Choice>
        <mc:Fallback xmlns="">
          <p:sp>
            <p:nvSpPr>
              <p:cNvPr id="3" name="Content Placeholder 2">
                <a:extLst>
                  <a:ext uri="{FF2B5EF4-FFF2-40B4-BE49-F238E27FC236}">
                    <a16:creationId xmlns:a16="http://schemas.microsoft.com/office/drawing/2014/main" id="{10ABD8A8-5FA7-4E5E-AD0A-2CEA33C47302}"/>
                  </a:ext>
                </a:extLst>
              </p:cNvPr>
              <p:cNvSpPr>
                <a:spLocks noGrp="1" noRot="1" noChangeAspect="1" noMove="1" noResize="1" noEditPoints="1" noAdjustHandles="1" noChangeArrowheads="1" noChangeShapeType="1" noTextEdit="1"/>
              </p:cNvSpPr>
              <p:nvPr>
                <p:ph idx="1"/>
              </p:nvPr>
            </p:nvSpPr>
            <p:spPr>
              <a:blipFill>
                <a:blip r:embed="rId2"/>
                <a:stretch>
                  <a:fillRect l="-1176" t="-1067" b="-312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4A6334-2E01-4EDE-ACC2-FF6C614FFCFC}"/>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4221318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F03FBA-27B6-426E-98DC-75B0A9F91618}"/>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2383D7E-AB3E-404E-BF40-722E72510BFE}"/>
                  </a:ext>
                </a:extLst>
              </p:cNvPr>
              <p:cNvSpPr txBox="1">
                <a:spLocks/>
              </p:cNvSpPr>
              <p:nvPr/>
            </p:nvSpPr>
            <p:spPr>
              <a:xfrm>
                <a:off x="611188" y="826295"/>
                <a:ext cx="8628062" cy="3211114"/>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We can rewrite </a:t>
                </a:r>
              </a:p>
              <a:p>
                <a:pPr/>
                <a14:m>
                  <m:oMathPara xmlns:m="http://schemas.openxmlformats.org/officeDocument/2006/math">
                    <m:oMathParaPr>
                      <m:jc m:val="centerGroup"/>
                    </m:oMathParaPr>
                    <m:oMath xmlns:m="http://schemas.openxmlformats.org/officeDocument/2006/math">
                      <m:func>
                        <m:funcPr>
                          <m:ctrlPr>
                            <a:rPr lang="en-US" sz="2400" b="0" i="1">
                              <a:latin typeface="Cambria Math" panose="02040503050406030204" pitchFamily="18" charset="0"/>
                            </a:rPr>
                          </m:ctrlPr>
                        </m:funcPr>
                        <m:fName>
                          <m:limLow>
                            <m:limLowPr>
                              <m:ctrlPr>
                                <a:rPr lang="en-US" sz="2400" b="0" i="1">
                                  <a:latin typeface="Cambria Math" panose="02040503050406030204" pitchFamily="18" charset="0"/>
                                </a:rPr>
                              </m:ctrlPr>
                            </m:limLowPr>
                            <m:e>
                              <m:r>
                                <m:rPr>
                                  <m:sty m:val="p"/>
                                </m:rPr>
                                <a:rPr lang="en-US" sz="2400" b="0">
                                  <a:latin typeface="Cambria Math" panose="02040503050406030204" pitchFamily="18" charset="0"/>
                                </a:rPr>
                                <m:t>min</m:t>
                              </m:r>
                            </m:e>
                            <m:lim>
                              <m:r>
                                <a:rPr lang="en-US" sz="2400" b="0" i="1">
                                  <a:latin typeface="Cambria Math" panose="02040503050406030204" pitchFamily="18" charset="0"/>
                                </a:rPr>
                                <m:t>𝑤</m:t>
                              </m:r>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ℝ</m:t>
                                  </m:r>
                                </m:e>
                                <m:sup>
                                  <m:r>
                                    <a:rPr lang="en-US" sz="2400" b="0" i="1">
                                      <a:latin typeface="Cambria Math" panose="02040503050406030204" pitchFamily="18" charset="0"/>
                                    </a:rPr>
                                    <m:t>𝑀</m:t>
                                  </m:r>
                                </m:sup>
                              </m:sSup>
                            </m:lim>
                          </m:limLow>
                        </m:fName>
                        <m:e>
                          <m:f>
                            <m:fPr>
                              <m:ctrlPr>
                                <a:rPr lang="en-US" sz="2400" b="0" i="1">
                                  <a:latin typeface="Cambria Math" panose="02040503050406030204" pitchFamily="18" charset="0"/>
                                </a:rPr>
                              </m:ctrlPr>
                            </m:fPr>
                            <m:num>
                              <m:r>
                                <a:rPr lang="en-US" sz="2400" b="0" i="1">
                                  <a:latin typeface="Cambria Math" panose="02040503050406030204" pitchFamily="18" charset="0"/>
                                </a:rPr>
                                <m:t>1</m:t>
                              </m:r>
                            </m:num>
                            <m:den>
                              <m:r>
                                <a:rPr lang="en-US" sz="2400" b="0" i="1">
                                  <a:latin typeface="Cambria Math" panose="02040503050406030204" pitchFamily="18" charset="0"/>
                                </a:rPr>
                                <m:t>2</m:t>
                              </m:r>
                              <m:r>
                                <a:rPr lang="en-US" sz="2400" b="0" i="1">
                                  <a:latin typeface="Cambria Math" panose="02040503050406030204" pitchFamily="18" charset="0"/>
                                </a:rPr>
                                <m:t>𝑁</m:t>
                              </m:r>
                            </m:den>
                          </m:f>
                          <m:nary>
                            <m:naryPr>
                              <m:chr m:val="∑"/>
                              <m:ctrlPr>
                                <a:rPr lang="en-US" sz="2400" b="0" i="1">
                                  <a:latin typeface="Cambria Math" panose="02040503050406030204" pitchFamily="18" charset="0"/>
                                </a:rPr>
                              </m:ctrlPr>
                            </m:naryPr>
                            <m:sub>
                              <m:r>
                                <a:rPr lang="en-US" sz="2400" b="0" i="1">
                                  <a:latin typeface="Cambria Math" panose="02040503050406030204" pitchFamily="18" charset="0"/>
                                </a:rPr>
                                <m:t>𝑖</m:t>
                              </m:r>
                              <m:r>
                                <a:rPr lang="en-US" sz="2400" b="0" i="1">
                                  <a:latin typeface="Cambria Math" panose="02040503050406030204" pitchFamily="18" charset="0"/>
                                </a:rPr>
                                <m:t>=1</m:t>
                              </m:r>
                            </m:sub>
                            <m:sup>
                              <m:r>
                                <a:rPr lang="en-US" sz="2400" b="0" i="1">
                                  <a:latin typeface="Cambria Math" panose="02040503050406030204" pitchFamily="18" charset="0"/>
                                </a:rPr>
                                <m:t>𝑁</m:t>
                              </m:r>
                            </m:sup>
                            <m:e>
                              <m:sSup>
                                <m:sSupPr>
                                  <m:ctrlPr>
                                    <a:rPr lang="en-US" sz="2400" b="0" i="1">
                                      <a:latin typeface="Cambria Math" panose="02040503050406030204" pitchFamily="18" charset="0"/>
                                    </a:rPr>
                                  </m:ctrlPr>
                                </m:sSupPr>
                                <m:e>
                                  <m:d>
                                    <m:dPr>
                                      <m:ctrlPr>
                                        <a:rPr lang="en-US" sz="2400" b="0" i="1">
                                          <a:latin typeface="Cambria Math" panose="02040503050406030204" pitchFamily="18" charset="0"/>
                                        </a:rPr>
                                      </m:ctrlPr>
                                    </m:dPr>
                                    <m:e>
                                      <m:nary>
                                        <m:naryPr>
                                          <m:chr m:val="∑"/>
                                          <m:ctrlPr>
                                            <a:rPr lang="en-US" sz="2400" b="0" i="1">
                                              <a:latin typeface="Cambria Math" panose="02040503050406030204" pitchFamily="18" charset="0"/>
                                            </a:rPr>
                                          </m:ctrlPr>
                                        </m:naryPr>
                                        <m:sub>
                                          <m:r>
                                            <a:rPr lang="en-US" sz="2400" b="0" i="1">
                                              <a:latin typeface="Cambria Math" panose="02040503050406030204" pitchFamily="18" charset="0"/>
                                            </a:rPr>
                                            <m:t>𝑗</m:t>
                                          </m:r>
                                          <m:r>
                                            <a:rPr lang="en-US" sz="2400" b="0" i="1">
                                              <a:latin typeface="Cambria Math" panose="02040503050406030204" pitchFamily="18" charset="0"/>
                                            </a:rPr>
                                            <m:t>=0</m:t>
                                          </m:r>
                                        </m:sub>
                                        <m:sup>
                                          <m:r>
                                            <a:rPr lang="en-US" sz="2400" b="0" i="1">
                                              <a:latin typeface="Cambria Math" panose="02040503050406030204" pitchFamily="18" charset="0"/>
                                            </a:rPr>
                                            <m:t>𝑀</m:t>
                                          </m:r>
                                          <m:r>
                                            <a:rPr lang="en-US" sz="2400" b="0" i="1">
                                              <a:latin typeface="Cambria Math" panose="02040503050406030204" pitchFamily="18" charset="0"/>
                                            </a:rPr>
                                            <m:t>−1</m:t>
                                          </m:r>
                                        </m:sup>
                                        <m:e>
                                          <m:sSub>
                                            <m:sSubPr>
                                              <m:ctrlPr>
                                                <a:rPr lang="en-US" sz="2400" b="0" i="1">
                                                  <a:latin typeface="Cambria Math" panose="02040503050406030204" pitchFamily="18" charset="0"/>
                                                </a:rPr>
                                              </m:ctrlPr>
                                            </m:sSubPr>
                                            <m:e>
                                              <m:r>
                                                <a:rPr lang="en-US" sz="2400" b="0" i="1">
                                                  <a:latin typeface="Cambria Math" panose="02040503050406030204" pitchFamily="18" charset="0"/>
                                                </a:rPr>
                                                <m:t>𝑤</m:t>
                                              </m:r>
                                            </m:e>
                                            <m:sub>
                                              <m:r>
                                                <a:rPr lang="en-US" sz="2400" b="0" i="1">
                                                  <a:latin typeface="Cambria Math" panose="02040503050406030204" pitchFamily="18" charset="0"/>
                                                </a:rPr>
                                                <m:t>𝑗</m:t>
                                              </m:r>
                                            </m:sub>
                                          </m:sSub>
                                        </m:e>
                                      </m:nary>
                                      <m:sSub>
                                        <m:sSubPr>
                                          <m:ctrlPr>
                                            <a:rPr lang="en-US" sz="2400" b="0" i="1">
                                              <a:latin typeface="Cambria Math" panose="02040503050406030204" pitchFamily="18" charset="0"/>
                                            </a:rPr>
                                          </m:ctrlPr>
                                        </m:sSubPr>
                                        <m:e>
                                          <m:r>
                                            <a:rPr lang="en-US" sz="2400" b="0" i="1">
                                              <a:latin typeface="Cambria Math" panose="02040503050406030204" pitchFamily="18" charset="0"/>
                                            </a:rPr>
                                            <m:t>𝜙</m:t>
                                          </m:r>
                                        </m:e>
                                        <m:sub>
                                          <m:r>
                                            <a:rPr lang="en-US" sz="2400" b="0" i="1">
                                              <a:latin typeface="Cambria Math" panose="02040503050406030204" pitchFamily="18" charset="0"/>
                                            </a:rPr>
                                            <m:t>𝑗</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𝑖</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𝑖</m:t>
                                          </m:r>
                                        </m:sub>
                                      </m:sSub>
                                    </m:e>
                                  </m:d>
                                </m:e>
                                <m:sup>
                                  <m:r>
                                    <a:rPr lang="en-US" sz="2400" b="0" i="1">
                                      <a:latin typeface="Cambria Math" panose="02040503050406030204" pitchFamily="18" charset="0"/>
                                    </a:rPr>
                                    <m:t>2</m:t>
                                  </m:r>
                                </m:sup>
                              </m:sSup>
                              <m:r>
                                <a:rPr lang="en-US" sz="2400" b="0" i="1">
                                  <a:latin typeface="Cambria Math" panose="02040503050406030204" pitchFamily="18" charset="0"/>
                                </a:rPr>
                                <m:t> </m:t>
                              </m:r>
                            </m:e>
                          </m:nary>
                        </m:e>
                      </m:func>
                    </m:oMath>
                  </m:oMathPara>
                </a14:m>
                <a:endParaRPr lang="en-US" b="0" dirty="0"/>
              </a:p>
              <a:p>
                <a:r>
                  <a:rPr lang="en-US" b="0" dirty="0"/>
                  <a:t>in compact form</a:t>
                </a:r>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1">
                                  <a:latin typeface="Cambria Math" panose="02040503050406030204" pitchFamily="18" charset="0"/>
                                </a:rPr>
                              </m:ctrlPr>
                            </m:limLowPr>
                            <m:e>
                              <m:r>
                                <m:rPr>
                                  <m:sty m:val="p"/>
                                </m:rPr>
                                <a:rPr lang="en-US" sz="2400" b="0">
                                  <a:latin typeface="Cambria Math" panose="02040503050406030204" pitchFamily="18" charset="0"/>
                                </a:rPr>
                                <m:t>min</m:t>
                              </m:r>
                            </m:e>
                            <m:lim>
                              <m:r>
                                <a:rPr lang="en-US" sz="2400" b="0" i="1">
                                  <a:latin typeface="Cambria Math" panose="02040503050406030204" pitchFamily="18" charset="0"/>
                                </a:rPr>
                                <m:t>𝑤</m:t>
                              </m:r>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ℝ</m:t>
                                  </m:r>
                                </m:e>
                                <m:sup>
                                  <m:r>
                                    <a:rPr lang="en-US" sz="2400" b="0" i="1">
                                      <a:latin typeface="Cambria Math" panose="02040503050406030204" pitchFamily="18" charset="0"/>
                                    </a:rPr>
                                    <m:t>𝑀</m:t>
                                  </m:r>
                                </m:sup>
                              </m:sSup>
                            </m:lim>
                          </m:limLow>
                        </m:fName>
                        <m:e>
                          <m:f>
                            <m:fPr>
                              <m:ctrlPr>
                                <a:rPr lang="en-US" sz="2400" b="0" i="1" dirty="0">
                                  <a:latin typeface="Cambria Math" panose="02040503050406030204" pitchFamily="18" charset="0"/>
                                </a:rPr>
                              </m:ctrlPr>
                            </m:fPr>
                            <m:num>
                              <m:r>
                                <a:rPr lang="en-US" sz="2400" b="0" i="1" dirty="0">
                                  <a:latin typeface="Cambria Math" panose="02040503050406030204" pitchFamily="18" charset="0"/>
                                </a:rPr>
                                <m:t>1</m:t>
                              </m:r>
                            </m:num>
                            <m:den>
                              <m:r>
                                <a:rPr lang="en-US" sz="2400" b="0" i="1" dirty="0">
                                  <a:latin typeface="Cambria Math" panose="02040503050406030204" pitchFamily="18" charset="0"/>
                                </a:rPr>
                                <m:t>2</m:t>
                              </m:r>
                              <m:r>
                                <a:rPr lang="en-US" sz="2400" b="0" i="1" dirty="0">
                                  <a:latin typeface="Cambria Math" panose="02040503050406030204" pitchFamily="18" charset="0"/>
                                </a:rPr>
                                <m:t>𝑁</m:t>
                              </m:r>
                            </m:den>
                          </m:f>
                          <m:r>
                            <a:rPr lang="en-US" sz="2400" b="0" i="1" dirty="0">
                              <a:latin typeface="Cambria Math" panose="02040503050406030204" pitchFamily="18" charset="0"/>
                            </a:rPr>
                            <m:t>‖</m:t>
                          </m:r>
                          <m:r>
                            <m:rPr>
                              <m:sty m:val="p"/>
                            </m:rPr>
                            <a:rPr lang="en-US" sz="2400" b="0" i="1" dirty="0">
                              <a:latin typeface="Cambria Math" panose="02040503050406030204" pitchFamily="18" charset="0"/>
                            </a:rPr>
                            <m:t>Φ</m:t>
                          </m:r>
                          <m:r>
                            <a:rPr lang="en-US" sz="2400" b="0" i="1" dirty="0">
                              <a:latin typeface="Cambria Math" panose="02040503050406030204" pitchFamily="18" charset="0"/>
                            </a:rPr>
                            <m:t>𝑤</m:t>
                          </m:r>
                          <m:r>
                            <a:rPr lang="en-US" sz="2400" b="0" i="1" dirty="0">
                              <a:latin typeface="Cambria Math" panose="02040503050406030204" pitchFamily="18" charset="0"/>
                            </a:rPr>
                            <m:t>−</m:t>
                          </m:r>
                          <m:r>
                            <a:rPr lang="en-US" sz="2400" b="0" i="1" dirty="0">
                              <a:latin typeface="Cambria Math" panose="02040503050406030204" pitchFamily="18" charset="0"/>
                            </a:rPr>
                            <m:t>𝑦</m:t>
                          </m:r>
                          <m:sSup>
                            <m:sSupPr>
                              <m:ctrlPr>
                                <a:rPr lang="en-US" sz="2400" b="0" i="1" dirty="0">
                                  <a:latin typeface="Cambria Math" panose="02040503050406030204" pitchFamily="18" charset="0"/>
                                </a:rPr>
                              </m:ctrlPr>
                            </m:sSupPr>
                            <m:e>
                              <m:d>
                                <m:dPr>
                                  <m:begChr m:val=""/>
                                  <m:endChr m:val="‖"/>
                                  <m:ctrlPr>
                                    <a:rPr lang="en-US" sz="2400" b="0" i="1" dirty="0">
                                      <a:latin typeface="Cambria Math" panose="02040503050406030204" pitchFamily="18" charset="0"/>
                                    </a:rPr>
                                  </m:ctrlPr>
                                </m:dPr>
                                <m:e>
                                  <m:r>
                                    <a:rPr lang="en-US" sz="2400" b="0" i="1" dirty="0">
                                      <a:latin typeface="Cambria Math" panose="02040503050406030204" pitchFamily="18" charset="0"/>
                                    </a:rPr>
                                    <m:t>​</m:t>
                                  </m:r>
                                </m:e>
                              </m:d>
                            </m:e>
                            <m:sup>
                              <m:r>
                                <a:rPr lang="en-US" sz="2400" b="0" i="1" dirty="0">
                                  <a:latin typeface="Cambria Math" panose="02040503050406030204" pitchFamily="18" charset="0"/>
                                </a:rPr>
                                <m:t>2</m:t>
                              </m:r>
                            </m:sup>
                          </m:sSup>
                        </m:e>
                      </m:func>
                    </m:oMath>
                  </m:oMathPara>
                </a14:m>
                <a:endParaRPr lang="en-US" b="0" dirty="0"/>
              </a:p>
            </p:txBody>
          </p:sp>
        </mc:Choice>
        <mc:Fallback xmlns="">
          <p:sp>
            <p:nvSpPr>
              <p:cNvPr id="6" name="Content Placeholder 2">
                <a:extLst>
                  <a:ext uri="{FF2B5EF4-FFF2-40B4-BE49-F238E27FC236}">
                    <a16:creationId xmlns:a16="http://schemas.microsoft.com/office/drawing/2014/main" id="{12383D7E-AB3E-404E-BF40-722E72510BFE}"/>
                  </a:ext>
                </a:extLst>
              </p:cNvPr>
              <p:cNvSpPr txBox="1">
                <a:spLocks noRot="1" noChangeAspect="1" noMove="1" noResize="1" noEditPoints="1" noAdjustHandles="1" noChangeArrowheads="1" noChangeShapeType="1" noTextEdit="1"/>
              </p:cNvSpPr>
              <p:nvPr/>
            </p:nvSpPr>
            <p:spPr>
              <a:xfrm>
                <a:off x="611188" y="826295"/>
                <a:ext cx="8628062" cy="3211114"/>
              </a:xfrm>
              <a:prstGeom prst="rect">
                <a:avLst/>
              </a:prstGeom>
              <a:blipFill>
                <a:blip r:embed="rId2"/>
                <a:stretch>
                  <a:fillRect l="-1176" t="-20158" b="-13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419A1CA-CC85-46CD-AF8B-682FC54AF485}"/>
                  </a:ext>
                </a:extLst>
              </p:cNvPr>
              <p:cNvSpPr txBox="1">
                <a:spLocks/>
              </p:cNvSpPr>
              <p:nvPr/>
            </p:nvSpPr>
            <p:spPr>
              <a:xfrm>
                <a:off x="611188" y="4407695"/>
                <a:ext cx="8628062" cy="1676400"/>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eqArr>
                              </m:e>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e>
                                  <m:e>
                                    <m:r>
                                      <a:rPr lang="en-US" b="0" i="1">
                                        <a:latin typeface="Cambria Math" panose="02040503050406030204" pitchFamily="18" charset="0"/>
                                      </a:rPr>
                                      <m:t>⋯</m:t>
                                    </m:r>
                                  </m:e>
                                </m:eqArr>
                              </m:e>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eqArr>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𝑀</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e>
                            </m:mr>
                          </m:m>
                        </m:e>
                      </m:d>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𝑀</m:t>
                                  </m:r>
                                  <m:r>
                                    <a:rPr lang="en-US" b="0" i="1" smtClean="0">
                                      <a:latin typeface="Cambria Math" panose="02040503050406030204" pitchFamily="18" charset="0"/>
                                    </a:rPr>
                                    <m:t>−1</m:t>
                                  </m:r>
                                </m:sub>
                              </m:sSub>
                            </m:e>
                          </m:eqAr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a:latin typeface="Cambria Math" panose="02040503050406030204" pitchFamily="18" charset="0"/>
                            </a:rPr>
                          </m:ctrlPr>
                        </m:dPr>
                        <m:e>
                          <m:eqArr>
                            <m:eqArrPr>
                              <m:ctrlPr>
                                <a:rPr lang="en-US" b="0" i="1">
                                  <a:latin typeface="Cambria Math" panose="02040503050406030204" pitchFamily="18" charset="0"/>
                                </a:rPr>
                              </m:ctrlPr>
                            </m:eqArrPr>
                            <m:e>
                              <m:sSub>
                                <m:sSubPr>
                                  <m:ctrlPr>
                                    <a:rPr lang="en-US" b="0"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e>
                              <m:sSub>
                                <m:sSubPr>
                                  <m:ctrlPr>
                                    <a:rPr lang="en-US" b="0"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e>
                              <m:r>
                                <a:rPr lang="en-US" b="0" i="1">
                                  <a:latin typeface="Cambria Math" panose="02040503050406030204" pitchFamily="18" charset="0"/>
                                </a:rPr>
                                <m:t>⋮</m:t>
                              </m:r>
                            </m:e>
                            <m:e>
                              <m:sSub>
                                <m:sSubPr>
                                  <m:ctrlPr>
                                    <a:rPr lang="en-US" b="0"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𝑁</m:t>
                                  </m:r>
                                </m:sub>
                              </m:sSub>
                            </m:e>
                          </m:eqArr>
                        </m:e>
                      </m:d>
                    </m:oMath>
                  </m:oMathPara>
                </a14:m>
                <a:endParaRPr lang="en-US" b="0" dirty="0"/>
              </a:p>
            </p:txBody>
          </p:sp>
        </mc:Choice>
        <mc:Fallback xmlns="">
          <p:sp>
            <p:nvSpPr>
              <p:cNvPr id="7" name="Content Placeholder 2">
                <a:extLst>
                  <a:ext uri="{FF2B5EF4-FFF2-40B4-BE49-F238E27FC236}">
                    <a16:creationId xmlns:a16="http://schemas.microsoft.com/office/drawing/2014/main" id="{5419A1CA-CC85-46CD-AF8B-682FC54AF485}"/>
                  </a:ext>
                </a:extLst>
              </p:cNvPr>
              <p:cNvSpPr txBox="1">
                <a:spLocks noRot="1" noChangeAspect="1" noMove="1" noResize="1" noEditPoints="1" noAdjustHandles="1" noChangeArrowheads="1" noChangeShapeType="1" noTextEdit="1"/>
              </p:cNvSpPr>
              <p:nvPr/>
            </p:nvSpPr>
            <p:spPr>
              <a:xfrm>
                <a:off x="611188" y="4407695"/>
                <a:ext cx="8628062" cy="16764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8199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6AEFDB-9181-F44D-B3E3-11A4AACBB896}"/>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941E83-8A73-4D27-86E8-46A00F95243D}"/>
                  </a:ext>
                </a:extLst>
              </p:cNvPr>
              <p:cNvSpPr txBox="1">
                <a:spLocks/>
              </p:cNvSpPr>
              <p:nvPr/>
            </p:nvSpPr>
            <p:spPr>
              <a:xfrm>
                <a:off x="611188" y="826294"/>
                <a:ext cx="8628062" cy="6190455"/>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We want to solve</a:t>
                </a:r>
              </a:p>
              <a:p>
                <a:pPr/>
                <a14:m>
                  <m:oMathPara xmlns:m="http://schemas.openxmlformats.org/officeDocument/2006/math">
                    <m:oMathParaPr>
                      <m:jc m:val="centerGroup"/>
                    </m:oMathParaPr>
                    <m:oMath xmlns:m="http://schemas.openxmlformats.org/officeDocument/2006/math">
                      <m:func>
                        <m:funcPr>
                          <m:ctrlPr>
                            <a:rPr lang="en-US" sz="2400" b="0" i="1">
                              <a:latin typeface="Cambria Math" panose="02040503050406030204" pitchFamily="18" charset="0"/>
                            </a:rPr>
                          </m:ctrlPr>
                        </m:funcPr>
                        <m:fName>
                          <m:limLow>
                            <m:limLowPr>
                              <m:ctrlPr>
                                <a:rPr lang="en-US" sz="2400" b="0" i="1">
                                  <a:latin typeface="Cambria Math" panose="02040503050406030204" pitchFamily="18" charset="0"/>
                                </a:rPr>
                              </m:ctrlPr>
                            </m:limLowPr>
                            <m:e>
                              <m:r>
                                <m:rPr>
                                  <m:sty m:val="p"/>
                                </m:rPr>
                                <a:rPr lang="en-US" sz="2400" b="0">
                                  <a:latin typeface="Cambria Math" panose="02040503050406030204" pitchFamily="18" charset="0"/>
                                </a:rPr>
                                <m:t>min</m:t>
                              </m:r>
                            </m:e>
                            <m:lim>
                              <m:r>
                                <a:rPr lang="en-US" sz="2400" b="0">
                                  <a:latin typeface="Cambria Math" panose="02040503050406030204" pitchFamily="18" charset="0"/>
                                </a:rPr>
                                <m:t>𝑤</m:t>
                              </m:r>
                              <m:r>
                                <a:rPr lang="en-US" sz="2400" b="0">
                                  <a:latin typeface="Cambria Math" panose="02040503050406030204" pitchFamily="18" charset="0"/>
                                </a:rPr>
                                <m:t>∈</m:t>
                              </m:r>
                              <m:sSup>
                                <m:sSupPr>
                                  <m:ctrlPr>
                                    <a:rPr lang="en-US" sz="2400" b="0" i="1">
                                      <a:latin typeface="Cambria Math" panose="02040503050406030204" pitchFamily="18" charset="0"/>
                                    </a:rPr>
                                  </m:ctrlPr>
                                </m:sSupPr>
                                <m:e>
                                  <m:r>
                                    <a:rPr lang="en-US" sz="2400" b="0">
                                      <a:latin typeface="Cambria Math" panose="02040503050406030204" pitchFamily="18" charset="0"/>
                                    </a:rPr>
                                    <m:t>ℝ</m:t>
                                  </m:r>
                                </m:e>
                                <m:sup>
                                  <m:r>
                                    <a:rPr lang="en-US" sz="2400" b="0">
                                      <a:latin typeface="Cambria Math" panose="02040503050406030204" pitchFamily="18" charset="0"/>
                                    </a:rPr>
                                    <m:t>𝑀</m:t>
                                  </m:r>
                                </m:sup>
                              </m:sSup>
                            </m:lim>
                          </m:limLow>
                        </m:fName>
                        <m:e>
                          <m:f>
                            <m:fPr>
                              <m:ctrlPr>
                                <a:rPr lang="en-US" sz="2400" b="0" i="1" dirty="0">
                                  <a:latin typeface="Cambria Math" panose="02040503050406030204" pitchFamily="18" charset="0"/>
                                </a:rPr>
                              </m:ctrlPr>
                            </m:fPr>
                            <m:num>
                              <m:r>
                                <a:rPr lang="en-US" sz="2400" b="0" dirty="0">
                                  <a:latin typeface="Cambria Math" panose="02040503050406030204" pitchFamily="18" charset="0"/>
                                </a:rPr>
                                <m:t>1</m:t>
                              </m:r>
                            </m:num>
                            <m:den>
                              <m:r>
                                <a:rPr lang="en-US" sz="2400" b="0" dirty="0">
                                  <a:latin typeface="Cambria Math" panose="02040503050406030204" pitchFamily="18" charset="0"/>
                                </a:rPr>
                                <m:t>2</m:t>
                              </m:r>
                              <m:r>
                                <a:rPr lang="en-US" sz="2400" b="0" dirty="0">
                                  <a:latin typeface="Cambria Math" panose="02040503050406030204" pitchFamily="18" charset="0"/>
                                </a:rPr>
                                <m:t>𝑁</m:t>
                              </m:r>
                            </m:den>
                          </m:f>
                          <m:r>
                            <a:rPr lang="en-US" sz="2400" b="0" dirty="0">
                              <a:latin typeface="Cambria Math" panose="02040503050406030204" pitchFamily="18" charset="0"/>
                            </a:rPr>
                            <m:t>‖</m:t>
                          </m:r>
                          <m:r>
                            <m:rPr>
                              <m:sty m:val="p"/>
                            </m:rPr>
                            <a:rPr lang="en-US" sz="2400" b="0" dirty="0">
                              <a:latin typeface="Cambria Math" panose="02040503050406030204" pitchFamily="18" charset="0"/>
                            </a:rPr>
                            <m:t>Φ</m:t>
                          </m:r>
                          <m:r>
                            <a:rPr lang="en-US" sz="2400" b="0" dirty="0">
                              <a:latin typeface="Cambria Math" panose="02040503050406030204" pitchFamily="18" charset="0"/>
                            </a:rPr>
                            <m:t>𝑤</m:t>
                          </m:r>
                          <m:r>
                            <a:rPr lang="en-US" sz="2400" b="0" dirty="0">
                              <a:latin typeface="Cambria Math" panose="02040503050406030204" pitchFamily="18" charset="0"/>
                            </a:rPr>
                            <m:t>−</m:t>
                          </m:r>
                          <m:r>
                            <a:rPr lang="en-US" sz="2400" b="0" dirty="0">
                              <a:latin typeface="Cambria Math" panose="02040503050406030204" pitchFamily="18" charset="0"/>
                            </a:rPr>
                            <m:t>𝑦</m:t>
                          </m:r>
                          <m:sSup>
                            <m:sSupPr>
                              <m:ctrlPr>
                                <a:rPr lang="en-US" sz="2400" b="0" i="1" dirty="0">
                                  <a:latin typeface="Cambria Math" panose="02040503050406030204" pitchFamily="18" charset="0"/>
                                </a:rPr>
                              </m:ctrlPr>
                            </m:sSupPr>
                            <m:e>
                              <m:d>
                                <m:dPr>
                                  <m:begChr m:val=""/>
                                  <m:endChr m:val="‖"/>
                                  <m:ctrlPr>
                                    <a:rPr lang="en-US" sz="2400" b="0" i="1" dirty="0">
                                      <a:latin typeface="Cambria Math" panose="02040503050406030204" pitchFamily="18" charset="0"/>
                                    </a:rPr>
                                  </m:ctrlPr>
                                </m:dPr>
                                <m:e>
                                  <m:r>
                                    <a:rPr lang="en-US" sz="2400" b="0" dirty="0">
                                      <a:latin typeface="Cambria Math" panose="02040503050406030204" pitchFamily="18" charset="0"/>
                                    </a:rPr>
                                    <m:t>​</m:t>
                                  </m:r>
                                </m:e>
                              </m:d>
                            </m:e>
                            <m:sup>
                              <m:r>
                                <a:rPr lang="en-US" sz="2400" b="0" dirty="0">
                                  <a:latin typeface="Cambria Math" panose="02040503050406030204" pitchFamily="18" charset="0"/>
                                </a:rPr>
                                <m:t>2</m:t>
                              </m:r>
                            </m:sup>
                          </m:sSup>
                        </m:e>
                      </m:func>
                    </m:oMath>
                  </m:oMathPara>
                </a14:m>
                <a:br>
                  <a:rPr lang="en-US" b="0" dirty="0"/>
                </a:br>
                <a:endParaRPr lang="en-US" b="0" dirty="0"/>
              </a:p>
              <a:p>
                <a:endParaRPr lang="en-US" b="0" dirty="0"/>
              </a:p>
              <a:p>
                <a:r>
                  <a:rPr lang="en-US" b="0" dirty="0"/>
                  <a:t>We can do this by setting </a:t>
                </a:r>
                <a14:m>
                  <m:oMath xmlns:m="http://schemas.openxmlformats.org/officeDocument/2006/math">
                    <m:r>
                      <m:rPr>
                        <m:sty m:val="p"/>
                      </m:rPr>
                      <a:rPr lang="en-US" b="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𝑒𝑚𝑝</m:t>
                        </m:r>
                      </m:sub>
                    </m:sSub>
                    <m:d>
                      <m:dPr>
                        <m:ctrlPr>
                          <a:rPr lang="en-US" b="0" i="1">
                            <a:latin typeface="Cambria Math" panose="02040503050406030204" pitchFamily="18" charset="0"/>
                          </a:rPr>
                        </m:ctrlPr>
                      </m:dPr>
                      <m:e>
                        <m:acc>
                          <m:accPr>
                            <m:chr m:val="̂"/>
                            <m:ctrlPr>
                              <a:rPr lang="en-US" b="0" i="1">
                                <a:latin typeface="Cambria Math" panose="02040503050406030204" pitchFamily="18" charset="0"/>
                              </a:rPr>
                            </m:ctrlPr>
                          </m:accPr>
                          <m:e>
                            <m:r>
                              <a:rPr lang="en-US" b="0" i="1">
                                <a:latin typeface="Cambria Math" panose="02040503050406030204" pitchFamily="18" charset="0"/>
                              </a:rPr>
                              <m:t>𝑤</m:t>
                            </m:r>
                          </m:e>
                        </m:acc>
                      </m:e>
                    </m:d>
                    <m:r>
                      <a:rPr lang="en-US" b="0" i="1">
                        <a:latin typeface="Cambria Math" panose="02040503050406030204" pitchFamily="18" charset="0"/>
                      </a:rPr>
                      <m:t>=0</m:t>
                    </m:r>
                  </m:oMath>
                </a14:m>
                <a:r>
                  <a:rPr lang="en-US" b="0" dirty="0"/>
                  <a:t>. </a:t>
                </a:r>
              </a:p>
              <a:p>
                <a:endParaRPr lang="en-US" b="0" dirty="0"/>
              </a:p>
              <a:p>
                <a:r>
                  <a:rPr lang="en-US" b="0" dirty="0"/>
                  <a:t>Suppose</a:t>
                </a:r>
                <a14:m>
                  <m:oMath xmlns:m="http://schemas.openxmlformats.org/officeDocument/2006/math">
                    <m:r>
                      <a:rPr lang="en-US" b="0" i="0" dirty="0" smtClean="0">
                        <a:latin typeface="Cambria Math" panose="02040503050406030204" pitchFamily="18" charset="0"/>
                      </a:rPr>
                      <m:t> </m:t>
                    </m:r>
                    <m:sSup>
                      <m:sSupPr>
                        <m:ctrlPr>
                          <a:rPr lang="en-US" b="0" i="1" dirty="0">
                            <a:latin typeface="Cambria Math" panose="02040503050406030204" pitchFamily="18" charset="0"/>
                          </a:rPr>
                        </m:ctrlPr>
                      </m:sSupPr>
                      <m:e>
                        <m:r>
                          <m:rPr>
                            <m:sty m:val="p"/>
                          </m:rPr>
                          <a:rPr lang="en-US" b="0" dirty="0">
                            <a:latin typeface="Cambria Math" panose="02040503050406030204" pitchFamily="18" charset="0"/>
                          </a:rPr>
                          <m:t>Φ</m:t>
                        </m:r>
                      </m:e>
                      <m:sup>
                        <m:r>
                          <m:rPr>
                            <m:sty m:val="p"/>
                          </m:rPr>
                          <a:rPr lang="en-US" b="0" dirty="0">
                            <a:latin typeface="Cambria Math" panose="02040503050406030204" pitchFamily="18" charset="0"/>
                          </a:rPr>
                          <m:t>T</m:t>
                        </m:r>
                      </m:sup>
                    </m:sSup>
                    <m:r>
                      <m:rPr>
                        <m:sty m:val="p"/>
                      </m:rPr>
                      <a:rPr lang="en-US" b="0" dirty="0">
                        <a:latin typeface="Cambria Math" panose="02040503050406030204" pitchFamily="18" charset="0"/>
                      </a:rPr>
                      <m:t>Φ</m:t>
                    </m:r>
                  </m:oMath>
                </a14:m>
                <a:r>
                  <a:rPr lang="en-US" b="0" dirty="0"/>
                  <a:t> is </a:t>
                </a:r>
                <a:r>
                  <a:rPr lang="en-US" dirty="0"/>
                  <a:t>invertible</a:t>
                </a:r>
                <a:r>
                  <a:rPr lang="en-US" b="0" dirty="0"/>
                  <a:t>, then we have</a:t>
                </a:r>
              </a:p>
              <a:p>
                <a:endParaRPr lang="en-US" sz="2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Φ</m:t>
                          </m:r>
                        </m:e>
                        <m:sup>
                          <m:r>
                            <m:rPr>
                              <m:sty m:val="p"/>
                            </m:rPr>
                            <a:rPr lang="en-US" sz="2400" b="0" i="0" dirty="0" smtClean="0">
                              <a:latin typeface="Cambria Math" panose="02040503050406030204" pitchFamily="18" charset="0"/>
                            </a:rPr>
                            <m:t>T</m:t>
                          </m:r>
                        </m:sup>
                      </m:sSup>
                      <m:d>
                        <m:dPr>
                          <m:ctrlPr>
                            <a:rPr lang="en-US" sz="2400" b="0" i="1" dirty="0" smtClean="0">
                              <a:latin typeface="Cambria Math" panose="02040503050406030204" pitchFamily="18" charset="0"/>
                            </a:rPr>
                          </m:ctrlPr>
                        </m:dPr>
                        <m:e>
                          <m:r>
                            <m:rPr>
                              <m:sty m:val="p"/>
                            </m:rPr>
                            <a:rPr lang="en-US" sz="2400" b="0" i="0" dirty="0" smtClean="0">
                              <a:latin typeface="Cambria Math" panose="02040503050406030204" pitchFamily="18" charset="0"/>
                            </a:rPr>
                            <m:t>Φ</m:t>
                          </m:r>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𝑤</m:t>
                              </m:r>
                            </m:e>
                          </m:acc>
                          <m:r>
                            <a:rPr lang="en-US" sz="2400" b="0" i="0"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0" dirty="0" smtClean="0">
                          <a:latin typeface="Cambria Math" panose="02040503050406030204" pitchFamily="18" charset="0"/>
                        </a:rPr>
                        <m:t>=0</m:t>
                      </m:r>
                    </m:oMath>
                  </m:oMathPara>
                </a14:m>
                <a:endParaRPr lang="en-US" sz="2400" b="0" dirty="0"/>
              </a:p>
              <a:p>
                <a:r>
                  <a:rPr lang="en-US" sz="2400" b="0" dirty="0"/>
                  <a:t>Rearranging we have</a:t>
                </a:r>
              </a:p>
              <a:p>
                <a:pPr/>
                <a:br>
                  <a:rPr lang="en-US" sz="2400" b="0" dirty="0"/>
                </a:b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𝑤</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Φ</m:t>
                                  </m:r>
                                </m:e>
                                <m:sup>
                                  <m:r>
                                    <m:rPr>
                                      <m:sty m:val="p"/>
                                    </m:rPr>
                                    <a:rPr lang="en-US" b="0" i="0" dirty="0" smtClean="0">
                                      <a:latin typeface="Cambria Math" panose="02040503050406030204" pitchFamily="18" charset="0"/>
                                    </a:rPr>
                                    <m:t>T</m:t>
                                  </m:r>
                                </m:sup>
                              </m:sSup>
                              <m:r>
                                <m:rPr>
                                  <m:sty m:val="p"/>
                                </m:rPr>
                                <a:rPr lang="en-US" b="0" i="0" dirty="0" smtClean="0">
                                  <a:latin typeface="Cambria Math" panose="02040503050406030204" pitchFamily="18" charset="0"/>
                                </a:rPr>
                                <m:t>Φ</m:t>
                              </m:r>
                            </m:e>
                          </m:d>
                        </m:e>
                        <m:sup>
                          <m:r>
                            <a:rPr lang="en-US" b="0" i="1" dirty="0" smtClean="0">
                              <a:latin typeface="Cambria Math" panose="02040503050406030204" pitchFamily="18" charset="0"/>
                            </a:rPr>
                            <m:t>−1</m:t>
                          </m:r>
                        </m:sup>
                      </m:sSup>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Φ</m:t>
                          </m:r>
                        </m:e>
                        <m:sup>
                          <m:r>
                            <m:rPr>
                              <m:sty m:val="p"/>
                            </m:rPr>
                            <a:rPr lang="en-US" b="0" i="0" dirty="0" smtClean="0">
                              <a:latin typeface="Cambria Math" panose="02040503050406030204" pitchFamily="18" charset="0"/>
                            </a:rPr>
                            <m:t>T</m:t>
                          </m:r>
                        </m:sup>
                      </m:sSup>
                      <m:r>
                        <a:rPr lang="en-US" b="0" i="1" dirty="0" smtClean="0">
                          <a:latin typeface="Cambria Math" panose="02040503050406030204" pitchFamily="18" charset="0"/>
                        </a:rPr>
                        <m:t>𝑦</m:t>
                      </m:r>
                    </m:oMath>
                  </m:oMathPara>
                </a14:m>
                <a:endParaRPr lang="en-US" b="0" i="1" dirty="0"/>
              </a:p>
              <a:p>
                <a:endParaRPr lang="en-US" b="0" i="1" dirty="0"/>
              </a:p>
              <a:p>
                <a:r>
                  <a:rPr lang="en-US" b="0" dirty="0"/>
                  <a:t>What happens if </a:t>
                </a:r>
                <a14:m>
                  <m:oMath xmlns:m="http://schemas.openxmlformats.org/officeDocument/2006/math">
                    <m:sSup>
                      <m:sSupPr>
                        <m:ctrlPr>
                          <a:rPr lang="en-US" b="0" i="1" dirty="0">
                            <a:latin typeface="Cambria Math" panose="02040503050406030204" pitchFamily="18" charset="0"/>
                          </a:rPr>
                        </m:ctrlPr>
                      </m:sSupPr>
                      <m:e>
                        <m:r>
                          <m:rPr>
                            <m:sty m:val="p"/>
                          </m:rPr>
                          <a:rPr lang="en-US" b="0" dirty="0">
                            <a:latin typeface="Cambria Math" panose="02040503050406030204" pitchFamily="18" charset="0"/>
                          </a:rPr>
                          <m:t>Φ</m:t>
                        </m:r>
                      </m:e>
                      <m:sup>
                        <m:r>
                          <m:rPr>
                            <m:sty m:val="p"/>
                          </m:rPr>
                          <a:rPr lang="en-US" b="0" dirty="0">
                            <a:latin typeface="Cambria Math" panose="02040503050406030204" pitchFamily="18" charset="0"/>
                          </a:rPr>
                          <m:t>T</m:t>
                        </m:r>
                      </m:sup>
                    </m:sSup>
                    <m:r>
                      <m:rPr>
                        <m:sty m:val="p"/>
                      </m:rPr>
                      <a:rPr lang="en-US" b="0" dirty="0">
                        <a:latin typeface="Cambria Math" panose="02040503050406030204" pitchFamily="18" charset="0"/>
                      </a:rPr>
                      <m:t>Φ</m:t>
                    </m:r>
                  </m:oMath>
                </a14:m>
                <a:r>
                  <a:rPr lang="en-US" b="0" dirty="0"/>
                  <a:t> is not invertible, i.e. it is </a:t>
                </a:r>
                <a:r>
                  <a:rPr lang="en-US" dirty="0"/>
                  <a:t>singular</a:t>
                </a:r>
                <a:r>
                  <a:rPr lang="en-US" b="0" dirty="0"/>
                  <a:t>?</a:t>
                </a:r>
              </a:p>
            </p:txBody>
          </p:sp>
        </mc:Choice>
        <mc:Fallback xmlns="">
          <p:sp>
            <p:nvSpPr>
              <p:cNvPr id="3" name="Content Placeholder 2">
                <a:extLst>
                  <a:ext uri="{FF2B5EF4-FFF2-40B4-BE49-F238E27FC236}">
                    <a16:creationId xmlns:a16="http://schemas.microsoft.com/office/drawing/2014/main" id="{C6941E83-8A73-4D27-86E8-46A00F95243D}"/>
                  </a:ext>
                </a:extLst>
              </p:cNvPr>
              <p:cNvSpPr txBox="1">
                <a:spLocks noRot="1" noChangeAspect="1" noMove="1" noResize="1" noEditPoints="1" noAdjustHandles="1" noChangeArrowheads="1" noChangeShapeType="1" noTextEdit="1"/>
              </p:cNvSpPr>
              <p:nvPr/>
            </p:nvSpPr>
            <p:spPr>
              <a:xfrm>
                <a:off x="611188" y="826294"/>
                <a:ext cx="8628062" cy="6190455"/>
              </a:xfrm>
              <a:prstGeom prst="rect">
                <a:avLst/>
              </a:prstGeom>
              <a:blipFill>
                <a:blip r:embed="rId2"/>
                <a:stretch>
                  <a:fillRect l="-1176" t="-1025" b="-1844"/>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580BEDE-366E-4C61-95AA-F0E3F43709D5}"/>
              </a:ext>
            </a:extLst>
          </p:cNvPr>
          <p:cNvGrpSpPr/>
          <p:nvPr/>
        </p:nvGrpSpPr>
        <p:grpSpPr>
          <a:xfrm>
            <a:off x="2485231" y="5017294"/>
            <a:ext cx="6098683" cy="1300274"/>
            <a:chOff x="2591291" y="4779059"/>
            <a:chExt cx="6098683" cy="1300274"/>
          </a:xfrm>
        </p:grpSpPr>
        <p:sp>
          <p:nvSpPr>
            <p:cNvPr id="6" name="Rectangle 5">
              <a:extLst>
                <a:ext uri="{FF2B5EF4-FFF2-40B4-BE49-F238E27FC236}">
                  <a16:creationId xmlns:a16="http://schemas.microsoft.com/office/drawing/2014/main" id="{FF120F65-90AD-42C4-B4BF-1112A36B08E7}"/>
                </a:ext>
              </a:extLst>
            </p:cNvPr>
            <p:cNvSpPr/>
            <p:nvPr/>
          </p:nvSpPr>
          <p:spPr bwMode="auto">
            <a:xfrm>
              <a:off x="2591291" y="5102225"/>
              <a:ext cx="4893281" cy="977108"/>
            </a:xfrm>
            <a:prstGeom prst="rect">
              <a:avLst/>
            </a:prstGeom>
            <a:noFill/>
            <a:ln w="31750" cap="flat" cmpd="sng" algn="ctr">
              <a:solidFill>
                <a:srgbClr val="FF66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
          <p:nvSpPr>
            <p:cNvPr id="7" name="TextBox 6">
              <a:extLst>
                <a:ext uri="{FF2B5EF4-FFF2-40B4-BE49-F238E27FC236}">
                  <a16:creationId xmlns:a16="http://schemas.microsoft.com/office/drawing/2014/main" id="{6F001F04-9DE8-4910-A6AE-632350931355}"/>
                </a:ext>
              </a:extLst>
            </p:cNvPr>
            <p:cNvSpPr txBox="1"/>
            <p:nvPr/>
          </p:nvSpPr>
          <p:spPr>
            <a:xfrm>
              <a:off x="6409531" y="4779059"/>
              <a:ext cx="2280443"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defTabSz="1014413"/>
              <a:r>
                <a:rPr lang="en-US" sz="1800" dirty="0">
                  <a:solidFill>
                    <a:srgbClr val="FF6600"/>
                  </a:solidFill>
                  <a:latin typeface="+mj-lt"/>
                  <a:ea typeface="+mj-ea"/>
                  <a:cs typeface="+mj-cs"/>
                </a:rPr>
                <a:t>General Ordinary Least Squares Formula</a:t>
              </a:r>
              <a:endParaRPr lang="en-SG" sz="1800" dirty="0">
                <a:solidFill>
                  <a:srgbClr val="FF6600"/>
                </a:solidFill>
                <a:latin typeface="+mj-lt"/>
                <a:ea typeface="+mj-ea"/>
                <a:cs typeface="+mj-cs"/>
              </a:endParaRPr>
            </a:p>
          </p:txBody>
        </p:sp>
      </p:grpSp>
    </p:spTree>
    <p:extLst>
      <p:ext uri="{BB962C8B-B14F-4D97-AF65-F5344CB8AC3E}">
        <p14:creationId xmlns:p14="http://schemas.microsoft.com/office/powerpoint/2010/main" val="41663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99C779-A2DB-4AE1-AA26-D0307F8C33F0}"/>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7F5617-BB91-4683-A503-2E5E06A8CE86}"/>
                  </a:ext>
                </a:extLst>
              </p:cNvPr>
              <p:cNvSpPr txBox="1">
                <a:spLocks/>
              </p:cNvSpPr>
              <p:nvPr/>
            </p:nvSpPr>
            <p:spPr>
              <a:xfrm>
                <a:off x="611188" y="826295"/>
                <a:ext cx="8628062" cy="3657599"/>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In the singular case, we have an </a:t>
                </a:r>
                <a:r>
                  <a:rPr lang="en-US" dirty="0"/>
                  <a:t>infinite </a:t>
                </a:r>
                <a:r>
                  <a:rPr lang="en-US" b="0" dirty="0"/>
                  <a:t>number of solutions, all of which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𝑒𝑚𝑝</m:t>
                        </m:r>
                      </m:sub>
                    </m:sSub>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=0</m:t>
                    </m:r>
                  </m:oMath>
                </a14:m>
                <a:r>
                  <a:rPr lang="en-US" b="0" dirty="0"/>
                  <a:t>. They are given by</a:t>
                </a:r>
              </a:p>
              <a:p>
                <a:endParaRPr lang="en-US" b="0" dirty="0"/>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Φ</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𝑦</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𝐼</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Φ</m:t>
                              </m:r>
                            </m:e>
                            <m:sup>
                              <m:r>
                                <a:rPr lang="en-US" b="0" i="1" dirty="0" smtClean="0">
                                  <a:latin typeface="Cambria Math" panose="02040503050406030204" pitchFamily="18" charset="0"/>
                                </a:rPr>
                                <m:t>†</m:t>
                              </m:r>
                            </m:sup>
                          </m:sSup>
                          <m:r>
                            <m:rPr>
                              <m:sty m:val="p"/>
                            </m:rPr>
                            <a:rPr lang="en-US" b="0" i="0" dirty="0" smtClean="0">
                              <a:latin typeface="Cambria Math" panose="02040503050406030204" pitchFamily="18" charset="0"/>
                            </a:rPr>
                            <m:t>Φ</m:t>
                          </m:r>
                        </m:e>
                      </m:d>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𝑀</m:t>
                          </m:r>
                        </m:sup>
                      </m:sSup>
                    </m:oMath>
                  </m:oMathPara>
                </a14:m>
                <a:endParaRPr lang="en-US" b="0" dirty="0"/>
              </a:p>
              <a:p>
                <a:endParaRPr lang="en-US" b="0" dirty="0"/>
              </a:p>
              <a:p>
                <a:r>
                  <a:rPr lang="en-US" b="0" dirty="0"/>
                  <a:t>Here,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m:t>
                        </m:r>
                      </m:sup>
                    </m:sSup>
                  </m:oMath>
                </a14:m>
                <a:r>
                  <a:rPr lang="en-US" b="0" dirty="0"/>
                  <a:t> denotes the </a:t>
                </a:r>
                <a:r>
                  <a:rPr lang="en-US" u="sng" dirty="0">
                    <a:solidFill>
                      <a:srgbClr val="FF0000"/>
                    </a:solidFill>
                  </a:rPr>
                  <a:t>Moore-Penrose pseudoinverse </a:t>
                </a:r>
                <a:r>
                  <a:rPr lang="en-US" b="0" dirty="0"/>
                  <a:t>of </a:t>
                </a:r>
                <a14:m>
                  <m:oMath xmlns:m="http://schemas.openxmlformats.org/officeDocument/2006/math">
                    <m:r>
                      <m:rPr>
                        <m:sty m:val="p"/>
                      </m:rPr>
                      <a:rPr lang="en-US" b="0" i="0" smtClean="0">
                        <a:latin typeface="Cambria Math" panose="02040503050406030204" pitchFamily="18" charset="0"/>
                      </a:rPr>
                      <m:t>Φ</m:t>
                    </m:r>
                  </m:oMath>
                </a14:m>
                <a:r>
                  <a:rPr lang="en-US" b="0" dirty="0"/>
                  <a:t>.</a:t>
                </a:r>
              </a:p>
              <a:p>
                <a:endParaRPr lang="en-US" b="0" dirty="0"/>
              </a:p>
              <a:p>
                <a:r>
                  <a:rPr lang="en-US" b="0" dirty="0"/>
                  <a:t>How do we pick a solution?</a:t>
                </a:r>
              </a:p>
            </p:txBody>
          </p:sp>
        </mc:Choice>
        <mc:Fallback>
          <p:sp>
            <p:nvSpPr>
              <p:cNvPr id="3" name="Content Placeholder 2">
                <a:extLst>
                  <a:ext uri="{FF2B5EF4-FFF2-40B4-BE49-F238E27FC236}">
                    <a16:creationId xmlns:a16="http://schemas.microsoft.com/office/drawing/2014/main" id="{0B7F5617-BB91-4683-A503-2E5E06A8CE86}"/>
                  </a:ext>
                </a:extLst>
              </p:cNvPr>
              <p:cNvSpPr txBox="1">
                <a:spLocks noRot="1" noChangeAspect="1" noMove="1" noResize="1" noEditPoints="1" noAdjustHandles="1" noChangeArrowheads="1" noChangeShapeType="1" noTextEdit="1"/>
              </p:cNvSpPr>
              <p:nvPr/>
            </p:nvSpPr>
            <p:spPr>
              <a:xfrm>
                <a:off x="611188" y="826295"/>
                <a:ext cx="8628062" cy="3657599"/>
              </a:xfrm>
              <a:prstGeom prst="rect">
                <a:avLst/>
              </a:prstGeom>
              <a:blipFill>
                <a:blip r:embed="rId2"/>
                <a:stretch>
                  <a:fillRect l="-1176" t="-1730" b="-2422"/>
                </a:stretch>
              </a:blipFill>
            </p:spPr>
            <p:txBody>
              <a:bodyPr/>
              <a:lstStyle/>
              <a:p>
                <a:r>
                  <a:rPr lang="en-US">
                    <a:noFill/>
                  </a:rPr>
                  <a:t> </a:t>
                </a:r>
              </a:p>
            </p:txBody>
          </p:sp>
        </mc:Fallback>
      </mc:AlternateContent>
    </p:spTree>
    <p:extLst>
      <p:ext uri="{BB962C8B-B14F-4D97-AF65-F5344CB8AC3E}">
        <p14:creationId xmlns:p14="http://schemas.microsoft.com/office/powerpoint/2010/main" val="451996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D0C487-B097-42BC-8191-55534E6A020B}"/>
              </a:ext>
            </a:extLst>
          </p:cNvPr>
          <p:cNvSpPr>
            <a:spLocks noGrp="1"/>
          </p:cNvSpPr>
          <p:nvPr>
            <p:ph type="title"/>
          </p:nvPr>
        </p:nvSpPr>
        <p:spPr/>
        <p:txBody>
          <a:bodyPr/>
          <a:lstStyle/>
          <a:p>
            <a:r>
              <a:rPr lang="en-US" dirty="0"/>
              <a:t>Regularization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533C73-EC56-444A-B088-3CBC75350A54}"/>
                  </a:ext>
                </a:extLst>
              </p:cNvPr>
              <p:cNvSpPr>
                <a:spLocks noGrp="1"/>
              </p:cNvSpPr>
              <p:nvPr>
                <p:ph idx="1"/>
              </p:nvPr>
            </p:nvSpPr>
            <p:spPr/>
            <p:txBody>
              <a:bodyPr/>
              <a:lstStyle/>
              <a:p>
                <a:r>
                  <a:rPr lang="en-US" b="0" dirty="0"/>
                  <a:t>Often, it is advantageous to consider the </a:t>
                </a:r>
                <a:r>
                  <a:rPr lang="en-US" dirty="0"/>
                  <a:t>regularized </a:t>
                </a:r>
                <a:r>
                  <a:rPr lang="en-US" b="0" dirty="0"/>
                  <a:t>least squares problem</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𝑀</m:t>
                                  </m:r>
                                </m:sup>
                              </m:sSup>
                            </m:lim>
                          </m:limLow>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m:t>
                          </m:r>
                          <m:r>
                            <m:rPr>
                              <m:sty m:val="p"/>
                            </m:rPr>
                            <a:rPr lang="en-US" b="0" i="0" smtClean="0">
                              <a:latin typeface="Cambria Math" panose="02040503050406030204" pitchFamily="18" charset="0"/>
                            </a:rPr>
                            <m:t>Φ</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𝑦</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SG">
                                      <a:latin typeface="Cambria Math" panose="02040503050406030204" pitchFamily="18" charset="0"/>
                                    </a:rPr>
                                    <m:t>​</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SG" b="0" dirty="0"/>
              </a:p>
              <a:p>
                <a:endParaRPr lang="en-SG" b="0" dirty="0"/>
              </a:p>
              <a:p>
                <a:r>
                  <a:rPr lang="en-SG" b="0" dirty="0"/>
                  <a:t>Types of regularization</a:t>
                </a:r>
              </a:p>
              <a:p>
                <a:pPr marL="71755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2</m:t>
                        </m:r>
                      </m:sup>
                    </m:sSup>
                  </m:oMath>
                </a14:m>
                <a:r>
                  <a:rPr lang="en-SG" b="0" dirty="0"/>
                  <a:t> regularization: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sup>
                        <m:r>
                          <a:rPr lang="en-US" b="0" i="1" smtClean="0">
                            <a:latin typeface="Cambria Math" panose="02040503050406030204" pitchFamily="18" charset="0"/>
                          </a:rPr>
                          <m:t>2</m:t>
                        </m:r>
                      </m:sup>
                    </m:sSup>
                  </m:oMath>
                </a14:m>
                <a:r>
                  <a:rPr lang="en-SG" b="0" dirty="0"/>
                  <a:t> (</a:t>
                </a:r>
                <a:r>
                  <a:rPr lang="en-SG" b="1" dirty="0"/>
                  <a:t>ridge regression</a:t>
                </a:r>
                <a:r>
                  <a:rPr lang="en-SG" b="0" dirty="0"/>
                  <a:t>)</a:t>
                </a:r>
              </a:p>
              <a:p>
                <a:pPr marL="717550" lvl="1" indent="-34290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1</m:t>
                        </m:r>
                      </m:sup>
                    </m:sSup>
                  </m:oMath>
                </a14:m>
                <a:r>
                  <a:rPr lang="en-SG" b="0" dirty="0"/>
                  <a:t> regularization: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oMath>
                </a14:m>
                <a:r>
                  <a:rPr lang="en-SG" b="0" dirty="0"/>
                  <a:t> </a:t>
                </a:r>
                <a:r>
                  <a:rPr lang="en-SG" dirty="0"/>
                  <a:t>(</a:t>
                </a:r>
                <a:r>
                  <a:rPr lang="en-GB" dirty="0"/>
                  <a:t>least absolute shrinkage and selection operator, or </a:t>
                </a:r>
                <a:r>
                  <a:rPr lang="en-SG" b="1" dirty="0"/>
                  <a:t>lasso</a:t>
                </a:r>
                <a:r>
                  <a:rPr lang="en-SG" b="0" dirty="0"/>
                  <a:t>)</a:t>
                </a:r>
              </a:p>
              <a:p>
                <a:pPr marL="717550" lvl="1" indent="-342900">
                  <a:buFont typeface="Arial" panose="020B0604020202020204" pitchFamily="34" charset="0"/>
                  <a:buChar char="•"/>
                </a:pPr>
                <a:r>
                  <a:rPr lang="en-SG" dirty="0"/>
                  <a:t>…</a:t>
                </a:r>
                <a:endParaRPr lang="en-SG" b="0" dirty="0"/>
              </a:p>
            </p:txBody>
          </p:sp>
        </mc:Choice>
        <mc:Fallback xmlns="">
          <p:sp>
            <p:nvSpPr>
              <p:cNvPr id="4" name="Content Placeholder 3">
                <a:extLst>
                  <a:ext uri="{FF2B5EF4-FFF2-40B4-BE49-F238E27FC236}">
                    <a16:creationId xmlns:a16="http://schemas.microsoft.com/office/drawing/2014/main" id="{A2533C73-EC56-444A-B088-3CBC75350A54}"/>
                  </a:ext>
                </a:extLst>
              </p:cNvPr>
              <p:cNvSpPr>
                <a:spLocks noGrp="1" noRot="1" noChangeAspect="1" noMove="1" noResize="1" noEditPoints="1" noAdjustHandles="1" noChangeArrowheads="1" noChangeShapeType="1" noTextEdit="1"/>
              </p:cNvSpPr>
              <p:nvPr>
                <p:ph idx="1"/>
              </p:nvPr>
            </p:nvSpPr>
            <p:spPr>
              <a:blipFill>
                <a:blip r:embed="rId2"/>
                <a:stretch>
                  <a:fillRect l="-1176" t="-1067" r="-191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20B87BC-5934-4FE3-B0A8-226AB31AD5DB}"/>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6" name="Right Brace 5">
            <a:extLst>
              <a:ext uri="{FF2B5EF4-FFF2-40B4-BE49-F238E27FC236}">
                <a16:creationId xmlns:a16="http://schemas.microsoft.com/office/drawing/2014/main" id="{397E87BC-627C-432C-B027-DC1C52E44C65}"/>
              </a:ext>
            </a:extLst>
          </p:cNvPr>
          <p:cNvSpPr/>
          <p:nvPr/>
        </p:nvSpPr>
        <p:spPr bwMode="auto">
          <a:xfrm rot="5400000">
            <a:off x="6333331" y="3302794"/>
            <a:ext cx="152400" cy="838200"/>
          </a:xfrm>
          <a:prstGeom prst="rightBrace">
            <a:avLst/>
          </a:prstGeom>
          <a:noFill/>
          <a:ln w="15875" cap="flat" cmpd="sng" algn="ctr">
            <a:solidFill>
              <a:srgbClr val="0033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44752EBF-F7C2-4F8A-ACB4-710FDF1D64BE}"/>
              </a:ext>
            </a:extLst>
          </p:cNvPr>
          <p:cNvSpPr/>
          <p:nvPr/>
        </p:nvSpPr>
        <p:spPr>
          <a:xfrm>
            <a:off x="5763360" y="3798094"/>
            <a:ext cx="1292341" cy="400110"/>
          </a:xfrm>
          <a:prstGeom prst="rect">
            <a:avLst/>
          </a:prstGeom>
        </p:spPr>
        <p:txBody>
          <a:bodyPr wrap="none">
            <a:spAutoFit/>
          </a:bodyPr>
          <a:lstStyle/>
          <a:p>
            <a:r>
              <a:rPr lang="en-US" sz="2000" dirty="0">
                <a:solidFill>
                  <a:srgbClr val="FF6600"/>
                </a:solidFill>
                <a:latin typeface="+mn-lt"/>
              </a:rPr>
              <a:t>regularizer</a:t>
            </a:r>
            <a:endParaRPr lang="en-SG" sz="2000" dirty="0">
              <a:solidFill>
                <a:srgbClr val="FF6600"/>
              </a:solidFill>
              <a:latin typeface="+mn-lt"/>
            </a:endParaRPr>
          </a:p>
        </p:txBody>
      </p:sp>
    </p:spTree>
    <p:extLst>
      <p:ext uri="{BB962C8B-B14F-4D97-AF65-F5344CB8AC3E}">
        <p14:creationId xmlns:p14="http://schemas.microsoft.com/office/powerpoint/2010/main" val="1217763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C67F-42B0-48E9-A1F1-5CB70082E826}"/>
              </a:ext>
            </a:extLst>
          </p:cNvPr>
          <p:cNvSpPr>
            <a:spLocks noGrp="1"/>
          </p:cNvSpPr>
          <p:nvPr>
            <p:ph type="title"/>
          </p:nvPr>
        </p:nvSpPr>
        <p:spPr/>
        <p:txBody>
          <a:bodyPr/>
          <a:lstStyle/>
          <a:p>
            <a:r>
              <a:rPr lang="en-US" dirty="0"/>
              <a:t>Regularization and generalization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52FC0B-A0DA-45A3-9DD6-342B38772CF5}"/>
                  </a:ext>
                </a:extLst>
              </p:cNvPr>
              <p:cNvSpPr>
                <a:spLocks noGrp="1"/>
              </p:cNvSpPr>
              <p:nvPr>
                <p:ph idx="1"/>
              </p:nvPr>
            </p:nvSpPr>
            <p:spPr>
              <a:xfrm>
                <a:off x="611188" y="2193926"/>
                <a:ext cx="8628062" cy="506414"/>
              </a:xfrm>
            </p:spPr>
            <p:txBody>
              <a:bodyPr/>
              <a:lstStyle/>
              <a:p>
                <a:r>
                  <a:rPr lang="en-US" b="0" dirty="0"/>
                  <a:t>We apply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2</m:t>
                        </m:r>
                      </m:sup>
                    </m:sSup>
                  </m:oMath>
                </a14:m>
                <a:r>
                  <a:rPr lang="en-SG" b="0" dirty="0"/>
                  <a:t> regularization on the over-fitting examples</a:t>
                </a:r>
              </a:p>
            </p:txBody>
          </p:sp>
        </mc:Choice>
        <mc:Fallback xmlns="">
          <p:sp>
            <p:nvSpPr>
              <p:cNvPr id="3" name="Content Placeholder 2">
                <a:extLst>
                  <a:ext uri="{FF2B5EF4-FFF2-40B4-BE49-F238E27FC236}">
                    <a16:creationId xmlns:a16="http://schemas.microsoft.com/office/drawing/2014/main" id="{DF52FC0B-A0DA-45A3-9DD6-342B38772CF5}"/>
                  </a:ext>
                </a:extLst>
              </p:cNvPr>
              <p:cNvSpPr>
                <a:spLocks noGrp="1" noRot="1" noChangeAspect="1" noMove="1" noResize="1" noEditPoints="1" noAdjustHandles="1" noChangeArrowheads="1" noChangeShapeType="1" noTextEdit="1"/>
              </p:cNvSpPr>
              <p:nvPr>
                <p:ph idx="1"/>
              </p:nvPr>
            </p:nvSpPr>
            <p:spPr>
              <a:xfrm>
                <a:off x="611188" y="2193926"/>
                <a:ext cx="8628062" cy="506414"/>
              </a:xfrm>
              <a:blipFill>
                <a:blip r:embed="rId2"/>
                <a:stretch>
                  <a:fillRect l="-1176" t="-9756" b="-219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7543CB-694C-4A06-B1AB-28F623DE4579}"/>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8" name="Picture 7">
            <a:extLst>
              <a:ext uri="{FF2B5EF4-FFF2-40B4-BE49-F238E27FC236}">
                <a16:creationId xmlns:a16="http://schemas.microsoft.com/office/drawing/2014/main" id="{0F9A0AE5-831A-4FA6-8A3B-794962CBE4EC}"/>
              </a:ext>
            </a:extLst>
          </p:cNvPr>
          <p:cNvPicPr>
            <a:picLocks noChangeAspect="1"/>
          </p:cNvPicPr>
          <p:nvPr/>
        </p:nvPicPr>
        <p:blipFill>
          <a:blip r:embed="rId3"/>
          <a:stretch>
            <a:fillRect/>
          </a:stretch>
        </p:blipFill>
        <p:spPr>
          <a:xfrm>
            <a:off x="209076" y="4753800"/>
            <a:ext cx="4740276" cy="2168494"/>
          </a:xfrm>
          <a:prstGeom prst="rect">
            <a:avLst/>
          </a:prstGeom>
        </p:spPr>
      </p:pic>
      <p:pic>
        <p:nvPicPr>
          <p:cNvPr id="9" name="Picture 8">
            <a:extLst>
              <a:ext uri="{FF2B5EF4-FFF2-40B4-BE49-F238E27FC236}">
                <a16:creationId xmlns:a16="http://schemas.microsoft.com/office/drawing/2014/main" id="{BC389AC9-04EA-4DC7-BEBA-04A9D4C866C5}"/>
              </a:ext>
            </a:extLst>
          </p:cNvPr>
          <p:cNvPicPr>
            <a:picLocks noChangeAspect="1"/>
          </p:cNvPicPr>
          <p:nvPr/>
        </p:nvPicPr>
        <p:blipFill>
          <a:blip r:embed="rId4"/>
          <a:stretch>
            <a:fillRect/>
          </a:stretch>
        </p:blipFill>
        <p:spPr>
          <a:xfrm>
            <a:off x="5076031" y="4753800"/>
            <a:ext cx="4720793" cy="2168494"/>
          </a:xfrm>
          <a:prstGeom prst="rect">
            <a:avLst/>
          </a:prstGeom>
        </p:spPr>
      </p:pic>
      <p:sp>
        <p:nvSpPr>
          <p:cNvPr id="10" name="Content Placeholder 2">
            <a:extLst>
              <a:ext uri="{FF2B5EF4-FFF2-40B4-BE49-F238E27FC236}">
                <a16:creationId xmlns:a16="http://schemas.microsoft.com/office/drawing/2014/main" id="{52AD8612-A0F3-4508-9DEC-660BE8AE649E}"/>
              </a:ext>
            </a:extLst>
          </p:cNvPr>
          <p:cNvSpPr txBox="1">
            <a:spLocks/>
          </p:cNvSpPr>
          <p:nvPr/>
        </p:nvSpPr>
        <p:spPr bwMode="auto">
          <a:xfrm>
            <a:off x="983233" y="4037039"/>
            <a:ext cx="3142103" cy="50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u="sng" dirty="0"/>
              <a:t>Without regularization</a:t>
            </a:r>
            <a:endParaRPr lang="en-SG" b="0" u="sng" dirty="0"/>
          </a:p>
        </p:txBody>
      </p:sp>
      <p:sp>
        <p:nvSpPr>
          <p:cNvPr id="11" name="Content Placeholder 2">
            <a:extLst>
              <a:ext uri="{FF2B5EF4-FFF2-40B4-BE49-F238E27FC236}">
                <a16:creationId xmlns:a16="http://schemas.microsoft.com/office/drawing/2014/main" id="{F1801CB8-3329-4783-8643-0EE3E65B23A4}"/>
              </a:ext>
            </a:extLst>
          </p:cNvPr>
          <p:cNvSpPr txBox="1">
            <a:spLocks/>
          </p:cNvSpPr>
          <p:nvPr/>
        </p:nvSpPr>
        <p:spPr bwMode="auto">
          <a:xfrm>
            <a:off x="6026727" y="4037009"/>
            <a:ext cx="2819400" cy="50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384" tIns="50691" rIns="101384" bIns="50691" numCol="1" anchor="t" anchorCtr="0" compatLnSpc="1">
            <a:prstTxWarp prst="textNoShape">
              <a:avLst/>
            </a:prstTxWarp>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u="sng" dirty="0"/>
              <a:t>With regularization</a:t>
            </a:r>
            <a:endParaRPr lang="en-SG" b="0" u="sng"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AC8DA4-8A3B-4924-9A4D-F2E1C5A258E4}"/>
                  </a:ext>
                </a:extLst>
              </p:cNvPr>
              <p:cNvSpPr/>
              <p:nvPr/>
            </p:nvSpPr>
            <p:spPr>
              <a:xfrm>
                <a:off x="611187" y="2884926"/>
                <a:ext cx="8884443" cy="1017715"/>
              </a:xfrm>
              <a:prstGeom prst="rect">
                <a:avLst/>
              </a:prstGeom>
            </p:spPr>
            <p:txBody>
              <a:bodyPr wrap="square">
                <a:spAutoFit/>
              </a:bodyPr>
              <a:lstStyle/>
              <a:p>
                <a:pPr defTabSz="1014413">
                  <a:spcBef>
                    <a:spcPct val="20000"/>
                  </a:spcBef>
                </a:pPr>
                <a:r>
                  <a:rPr lang="en-US" sz="2500" dirty="0">
                    <a:solidFill>
                      <a:srgbClr val="003399"/>
                    </a:solidFill>
                    <a:latin typeface="+mn-lt"/>
                  </a:rPr>
                  <a:t>Recall:</a:t>
                </a:r>
              </a:p>
              <a:p>
                <a:pPr defTabSz="1014413">
                  <a:spcBef>
                    <a:spcPct val="20000"/>
                  </a:spcBef>
                </a:pPr>
                <a:r>
                  <a:rPr lang="en-US" sz="2500" dirty="0">
                    <a:solidFill>
                      <a:srgbClr val="003399"/>
                    </a:solidFill>
                  </a:rPr>
                  <a:t>	</a:t>
                </a:r>
                <a14:m>
                  <m:oMath xmlns:m="http://schemas.openxmlformats.org/officeDocument/2006/math">
                    <m:sSub>
                      <m:sSubPr>
                        <m:ctrlPr>
                          <a:rPr lang="en-US" sz="2500" i="1">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ℋ</m:t>
                        </m:r>
                      </m:e>
                      <m:sub>
                        <m:r>
                          <a:rPr lang="en-US" sz="2500">
                            <a:solidFill>
                              <a:srgbClr val="003399"/>
                            </a:solidFill>
                            <a:latin typeface="Cambria Math" panose="02040503050406030204" pitchFamily="18" charset="0"/>
                          </a:rPr>
                          <m:t>𝑀</m:t>
                        </m:r>
                      </m:sub>
                    </m:sSub>
                    <m:r>
                      <a:rPr lang="en-US" sz="2500">
                        <a:solidFill>
                          <a:srgbClr val="003399"/>
                        </a:solidFill>
                        <a:latin typeface="Cambria Math" panose="02040503050406030204" pitchFamily="18" charset="0"/>
                      </a:rPr>
                      <m:t>=</m:t>
                    </m:r>
                    <m:d>
                      <m:dPr>
                        <m:begChr m:val="{"/>
                        <m:endChr m:val="}"/>
                        <m:ctrlPr>
                          <a:rPr lang="en-US" sz="2500" i="1">
                            <a:solidFill>
                              <a:srgbClr val="003399"/>
                            </a:solidFill>
                            <a:latin typeface="Cambria Math" panose="02040503050406030204" pitchFamily="18" charset="0"/>
                          </a:rPr>
                        </m:ctrlPr>
                      </m:dPr>
                      <m:e>
                        <m:r>
                          <a:rPr lang="en-US" sz="2500">
                            <a:solidFill>
                              <a:srgbClr val="003399"/>
                            </a:solidFill>
                            <a:latin typeface="Cambria Math" panose="02040503050406030204" pitchFamily="18" charset="0"/>
                          </a:rPr>
                          <m:t>𝑓</m:t>
                        </m:r>
                        <m:r>
                          <a:rPr lang="en-US" sz="2500">
                            <a:solidFill>
                              <a:srgbClr val="003399"/>
                            </a:solidFill>
                            <a:latin typeface="Cambria Math" panose="02040503050406030204" pitchFamily="18" charset="0"/>
                          </a:rPr>
                          <m:t>:</m:t>
                        </m:r>
                        <m:r>
                          <a:rPr lang="en-US" sz="2500">
                            <a:solidFill>
                              <a:srgbClr val="003399"/>
                            </a:solidFill>
                            <a:latin typeface="Cambria Math" panose="02040503050406030204" pitchFamily="18" charset="0"/>
                          </a:rPr>
                          <m:t>𝑓</m:t>
                        </m:r>
                        <m:d>
                          <m:dPr>
                            <m:ctrlPr>
                              <a:rPr lang="en-US" sz="2500" i="1">
                                <a:solidFill>
                                  <a:srgbClr val="003399"/>
                                </a:solidFill>
                                <a:latin typeface="Cambria Math" panose="02040503050406030204" pitchFamily="18" charset="0"/>
                              </a:rPr>
                            </m:ctrlPr>
                          </m:dPr>
                          <m:e>
                            <m:r>
                              <a:rPr lang="en-US" sz="2500">
                                <a:solidFill>
                                  <a:srgbClr val="003399"/>
                                </a:solidFill>
                                <a:latin typeface="Cambria Math" panose="02040503050406030204" pitchFamily="18" charset="0"/>
                              </a:rPr>
                              <m:t>𝑥</m:t>
                            </m:r>
                          </m:e>
                        </m:d>
                        <m:r>
                          <a:rPr lang="en-US" sz="2500">
                            <a:solidFill>
                              <a:srgbClr val="003399"/>
                            </a:solidFill>
                            <a:latin typeface="Cambria Math" panose="02040503050406030204" pitchFamily="18" charset="0"/>
                          </a:rPr>
                          <m:t>=</m:t>
                        </m:r>
                        <m:nary>
                          <m:naryPr>
                            <m:chr m:val="∑"/>
                            <m:ctrlPr>
                              <a:rPr lang="en-US" sz="2500" i="1">
                                <a:solidFill>
                                  <a:srgbClr val="003399"/>
                                </a:solidFill>
                                <a:latin typeface="Cambria Math" panose="02040503050406030204" pitchFamily="18" charset="0"/>
                              </a:rPr>
                            </m:ctrlPr>
                          </m:naryPr>
                          <m:sub>
                            <m:r>
                              <m:rPr>
                                <m:brk m:alnAt="23"/>
                              </m:rPr>
                              <a:rPr lang="en-US" sz="2500">
                                <a:solidFill>
                                  <a:srgbClr val="003399"/>
                                </a:solidFill>
                                <a:latin typeface="Cambria Math" panose="02040503050406030204" pitchFamily="18" charset="0"/>
                              </a:rPr>
                              <m:t>𝑖</m:t>
                            </m:r>
                            <m:r>
                              <a:rPr lang="en-US" sz="2500">
                                <a:solidFill>
                                  <a:srgbClr val="003399"/>
                                </a:solidFill>
                                <a:latin typeface="Cambria Math" panose="02040503050406030204" pitchFamily="18" charset="0"/>
                              </a:rPr>
                              <m:t>=0</m:t>
                            </m:r>
                          </m:sub>
                          <m:sup>
                            <m:r>
                              <a:rPr lang="en-US" sz="2500">
                                <a:solidFill>
                                  <a:srgbClr val="003399"/>
                                </a:solidFill>
                                <a:latin typeface="Cambria Math" panose="02040503050406030204" pitchFamily="18" charset="0"/>
                              </a:rPr>
                              <m:t>99</m:t>
                            </m:r>
                          </m:sup>
                          <m:e>
                            <m:sSub>
                              <m:sSubPr>
                                <m:ctrlPr>
                                  <a:rPr lang="en-US" sz="2500" i="1">
                                    <a:solidFill>
                                      <a:srgbClr val="003399"/>
                                    </a:solidFill>
                                    <a:latin typeface="Cambria Math" panose="02040503050406030204" pitchFamily="18" charset="0"/>
                                  </a:rPr>
                                </m:ctrlPr>
                              </m:sSubPr>
                              <m:e>
                                <m:r>
                                  <a:rPr lang="en-US" sz="2500">
                                    <a:solidFill>
                                      <a:srgbClr val="003399"/>
                                    </a:solidFill>
                                    <a:latin typeface="Cambria Math" panose="02040503050406030204" pitchFamily="18" charset="0"/>
                                  </a:rPr>
                                  <m:t>𝑤</m:t>
                                </m:r>
                              </m:e>
                              <m:sub>
                                <m:r>
                                  <a:rPr lang="en-US" sz="2500">
                                    <a:solidFill>
                                      <a:srgbClr val="003399"/>
                                    </a:solidFill>
                                    <a:latin typeface="Cambria Math" panose="02040503050406030204" pitchFamily="18" charset="0"/>
                                  </a:rPr>
                                  <m:t>𝑗</m:t>
                                </m:r>
                              </m:sub>
                            </m:sSub>
                            <m:sSup>
                              <m:sSupPr>
                                <m:ctrlPr>
                                  <a:rPr lang="en-US" sz="2500" i="1">
                                    <a:solidFill>
                                      <a:srgbClr val="003399"/>
                                    </a:solidFill>
                                    <a:latin typeface="Cambria Math" panose="02040503050406030204" pitchFamily="18" charset="0"/>
                                  </a:rPr>
                                </m:ctrlPr>
                              </m:sSupPr>
                              <m:e>
                                <m:r>
                                  <a:rPr lang="en-US" sz="2500">
                                    <a:solidFill>
                                      <a:srgbClr val="003399"/>
                                    </a:solidFill>
                                    <a:latin typeface="Cambria Math" panose="02040503050406030204" pitchFamily="18" charset="0"/>
                                  </a:rPr>
                                  <m:t>𝑥</m:t>
                                </m:r>
                              </m:e>
                              <m:sup>
                                <m:r>
                                  <a:rPr lang="en-US" sz="2500">
                                    <a:solidFill>
                                      <a:srgbClr val="003399"/>
                                    </a:solidFill>
                                    <a:latin typeface="Cambria Math" panose="02040503050406030204" pitchFamily="18" charset="0"/>
                                  </a:rPr>
                                  <m:t>𝑗</m:t>
                                </m:r>
                              </m:sup>
                            </m:sSup>
                          </m:e>
                        </m:nary>
                      </m:e>
                    </m:d>
                  </m:oMath>
                </a14:m>
                <a:r>
                  <a:rPr lang="en-SG" sz="2500" dirty="0">
                    <a:solidFill>
                      <a:srgbClr val="003399"/>
                    </a:solidFill>
                    <a:latin typeface="+mn-lt"/>
                  </a:rPr>
                  <a:t>  so </a:t>
                </a:r>
                <a14:m>
                  <m:oMath xmlns:m="http://schemas.openxmlformats.org/officeDocument/2006/math">
                    <m:r>
                      <a:rPr lang="en-US" sz="2500">
                        <a:solidFill>
                          <a:srgbClr val="003399"/>
                        </a:solidFill>
                        <a:latin typeface="Cambria Math" panose="02040503050406030204" pitchFamily="18" charset="0"/>
                      </a:rPr>
                      <m:t>𝑀</m:t>
                    </m:r>
                    <m:r>
                      <a:rPr lang="en-US" sz="2500">
                        <a:solidFill>
                          <a:srgbClr val="003399"/>
                        </a:solidFill>
                        <a:latin typeface="Cambria Math" panose="02040503050406030204" pitchFamily="18" charset="0"/>
                      </a:rPr>
                      <m:t>=100 </m:t>
                    </m:r>
                  </m:oMath>
                </a14:m>
                <a:r>
                  <a:rPr lang="en-SG" sz="2500" dirty="0">
                    <a:solidFill>
                      <a:srgbClr val="003399"/>
                    </a:solidFill>
                    <a:latin typeface="+mn-lt"/>
                  </a:rPr>
                  <a:t>, but </a:t>
                </a:r>
                <a14:m>
                  <m:oMath xmlns:m="http://schemas.openxmlformats.org/officeDocument/2006/math">
                    <m:r>
                      <a:rPr lang="en-US" sz="2500">
                        <a:solidFill>
                          <a:srgbClr val="003399"/>
                        </a:solidFill>
                        <a:latin typeface="Cambria Math" panose="02040503050406030204" pitchFamily="18" charset="0"/>
                      </a:rPr>
                      <m:t>𝑁</m:t>
                    </m:r>
                    <m:r>
                      <a:rPr lang="en-US" sz="2500">
                        <a:solidFill>
                          <a:srgbClr val="003399"/>
                        </a:solidFill>
                        <a:latin typeface="Cambria Math" panose="02040503050406030204" pitchFamily="18" charset="0"/>
                      </a:rPr>
                      <m:t>=10</m:t>
                    </m:r>
                  </m:oMath>
                </a14:m>
                <a:r>
                  <a:rPr lang="en-SG" sz="2500" dirty="0">
                    <a:solidFill>
                      <a:srgbClr val="003399"/>
                    </a:solidFill>
                    <a:latin typeface="+mn-lt"/>
                  </a:rPr>
                  <a:t> </a:t>
                </a:r>
              </a:p>
            </p:txBody>
          </p:sp>
        </mc:Choice>
        <mc:Fallback xmlns="">
          <p:sp>
            <p:nvSpPr>
              <p:cNvPr id="5" name="Rectangle 4">
                <a:extLst>
                  <a:ext uri="{FF2B5EF4-FFF2-40B4-BE49-F238E27FC236}">
                    <a16:creationId xmlns:a16="http://schemas.microsoft.com/office/drawing/2014/main" id="{95AC8DA4-8A3B-4924-9A4D-F2E1C5A258E4}"/>
                  </a:ext>
                </a:extLst>
              </p:cNvPr>
              <p:cNvSpPr>
                <a:spLocks noRot="1" noChangeAspect="1" noMove="1" noResize="1" noEditPoints="1" noAdjustHandles="1" noChangeArrowheads="1" noChangeShapeType="1" noTextEdit="1"/>
              </p:cNvSpPr>
              <p:nvPr/>
            </p:nvSpPr>
            <p:spPr>
              <a:xfrm>
                <a:off x="611187" y="2884926"/>
                <a:ext cx="8884443" cy="1017715"/>
              </a:xfrm>
              <a:prstGeom prst="rect">
                <a:avLst/>
              </a:prstGeom>
              <a:blipFill>
                <a:blip r:embed="rId5"/>
                <a:stretch>
                  <a:fillRect l="-1143" t="-11111" b="-90123"/>
                </a:stretch>
              </a:blipFill>
            </p:spPr>
            <p:txBody>
              <a:bodyPr/>
              <a:lstStyle/>
              <a:p>
                <a:r>
                  <a:rPr lang="en-US">
                    <a:noFill/>
                  </a:rPr>
                  <a:t> </a:t>
                </a:r>
              </a:p>
            </p:txBody>
          </p:sp>
        </mc:Fallback>
      </mc:AlternateContent>
    </p:spTree>
    <p:extLst>
      <p:ext uri="{BB962C8B-B14F-4D97-AF65-F5344CB8AC3E}">
        <p14:creationId xmlns:p14="http://schemas.microsoft.com/office/powerpoint/2010/main" val="76585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9AC58E0-95D2-441D-AFB6-8A1A6F020D4B}"/>
              </a:ext>
            </a:extLst>
          </p:cNvPr>
          <p:cNvSpPr>
            <a:spLocks noGrp="1"/>
          </p:cNvSpPr>
          <p:nvPr>
            <p:ph type="title"/>
          </p:nvPr>
        </p:nvSpPr>
        <p:spPr/>
        <p:txBody>
          <a:bodyPr/>
          <a:lstStyle/>
          <a:p>
            <a:r>
              <a:rPr lang="en-US" dirty="0"/>
              <a:t>C</a:t>
            </a:r>
            <a:r>
              <a:rPr lang="en-SG" dirty="0"/>
              <a:t>an machines think?</a:t>
            </a:r>
          </a:p>
        </p:txBody>
      </p:sp>
      <p:sp>
        <p:nvSpPr>
          <p:cNvPr id="4" name="Footer Placeholder 3">
            <a:extLst>
              <a:ext uri="{FF2B5EF4-FFF2-40B4-BE49-F238E27FC236}">
                <a16:creationId xmlns:a16="http://schemas.microsoft.com/office/drawing/2014/main" id="{38F6CC0A-6F10-487B-81E0-F977A789720D}"/>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5" name="Rectangle 4">
            <a:extLst>
              <a:ext uri="{FF2B5EF4-FFF2-40B4-BE49-F238E27FC236}">
                <a16:creationId xmlns:a16="http://schemas.microsoft.com/office/drawing/2014/main" id="{6DE3192E-A46C-4CC2-8292-C94F09FB9E40}"/>
              </a:ext>
            </a:extLst>
          </p:cNvPr>
          <p:cNvSpPr/>
          <p:nvPr/>
        </p:nvSpPr>
        <p:spPr>
          <a:xfrm>
            <a:off x="3505199" y="2262228"/>
            <a:ext cx="5761831" cy="3416320"/>
          </a:xfrm>
          <a:prstGeom prst="rect">
            <a:avLst/>
          </a:prstGeom>
        </p:spPr>
        <p:txBody>
          <a:bodyPr wrap="square">
            <a:spAutoFit/>
          </a:bodyPr>
          <a:lstStyle/>
          <a:p>
            <a:pPr algn="just"/>
            <a:r>
              <a:rPr lang="en-GB" i="1" dirty="0">
                <a:solidFill>
                  <a:srgbClr val="003399"/>
                </a:solidFill>
                <a:latin typeface="+mn-lt"/>
              </a:rPr>
              <a:t>I propose to consider the question, “Can machines think?”. This should begin with definitions of the meaning of the terms "machine" and "think." The definitions might be framed so as to reflect so far as possible the normal use of the words, but this attitude is dangerous…</a:t>
            </a:r>
          </a:p>
          <a:p>
            <a:pPr algn="just"/>
            <a:endParaRPr lang="en-GB" i="1" dirty="0">
              <a:solidFill>
                <a:srgbClr val="003399"/>
              </a:solidFill>
              <a:latin typeface="+mn-lt"/>
            </a:endParaRPr>
          </a:p>
          <a:p>
            <a:pPr algn="r"/>
            <a:r>
              <a:rPr lang="en-SG" dirty="0">
                <a:solidFill>
                  <a:srgbClr val="003399"/>
                </a:solidFill>
                <a:latin typeface="+mn-lt"/>
              </a:rPr>
              <a:t>Alan Turing, 1950</a:t>
            </a:r>
            <a:endParaRPr lang="en-GB" dirty="0">
              <a:solidFill>
                <a:srgbClr val="003399"/>
              </a:solidFill>
              <a:latin typeface="+mn-lt"/>
            </a:endParaRPr>
          </a:p>
        </p:txBody>
      </p:sp>
      <p:pic>
        <p:nvPicPr>
          <p:cNvPr id="7" name="Picture 6">
            <a:extLst>
              <a:ext uri="{FF2B5EF4-FFF2-40B4-BE49-F238E27FC236}">
                <a16:creationId xmlns:a16="http://schemas.microsoft.com/office/drawing/2014/main" id="{EDADEF55-A8F5-4C70-8E7F-AFFA4FF27A2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7713" y="2263775"/>
            <a:ext cx="2757487" cy="3198893"/>
          </a:xfrm>
          <a:prstGeom prst="rect">
            <a:avLst/>
          </a:prstGeom>
          <a:ln>
            <a:noFill/>
          </a:ln>
          <a:effectLst>
            <a:softEdge rad="112500"/>
          </a:effectLst>
        </p:spPr>
      </p:pic>
      <p:sp>
        <p:nvSpPr>
          <p:cNvPr id="9" name="Rectangle 8">
            <a:extLst>
              <a:ext uri="{FF2B5EF4-FFF2-40B4-BE49-F238E27FC236}">
                <a16:creationId xmlns:a16="http://schemas.microsoft.com/office/drawing/2014/main" id="{0FFEE4EE-4A06-4F25-A84A-3EAD30ED39B4}"/>
              </a:ext>
            </a:extLst>
          </p:cNvPr>
          <p:cNvSpPr/>
          <p:nvPr/>
        </p:nvSpPr>
        <p:spPr>
          <a:xfrm>
            <a:off x="2672952" y="6992957"/>
            <a:ext cx="4806157" cy="276999"/>
          </a:xfrm>
          <a:prstGeom prst="rect">
            <a:avLst/>
          </a:prstGeom>
        </p:spPr>
        <p:txBody>
          <a:bodyPr wrap="square">
            <a:spAutoFit/>
          </a:bodyPr>
          <a:lstStyle/>
          <a:p>
            <a:r>
              <a:rPr lang="en-GB" sz="1200" i="1" dirty="0">
                <a:solidFill>
                  <a:srgbClr val="003399"/>
                </a:solidFill>
                <a:latin typeface="+mn-lt"/>
              </a:rPr>
              <a:t>Turing, A. M. “Computing machinery and intelligence”. Mind 49 433-460.</a:t>
            </a:r>
            <a:endParaRPr lang="en-SG" sz="1200" i="1" dirty="0">
              <a:solidFill>
                <a:srgbClr val="003399"/>
              </a:solidFill>
              <a:latin typeface="+mn-lt"/>
            </a:endParaRPr>
          </a:p>
        </p:txBody>
      </p:sp>
    </p:spTree>
    <p:extLst>
      <p:ext uri="{BB962C8B-B14F-4D97-AF65-F5344CB8AC3E}">
        <p14:creationId xmlns:p14="http://schemas.microsoft.com/office/powerpoint/2010/main" val="2494424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4872-52DE-4E8D-A85F-4B4CE0AB301C}"/>
              </a:ext>
            </a:extLst>
          </p:cNvPr>
          <p:cNvSpPr>
            <a:spLocks noGrp="1"/>
          </p:cNvSpPr>
          <p:nvPr>
            <p:ph type="title"/>
          </p:nvPr>
        </p:nvSpPr>
        <p:spPr/>
        <p:txBody>
          <a:bodyPr/>
          <a:lstStyle/>
          <a:p>
            <a:r>
              <a:rPr lang="en-US" sz="3200" dirty="0"/>
              <a:t>Classification using linear basis models</a:t>
            </a:r>
            <a:endParaRPr lang="en-SG"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67C76C-CFE2-431C-93C9-6B527DE8615C}"/>
                  </a:ext>
                </a:extLst>
              </p:cNvPr>
              <p:cNvSpPr>
                <a:spLocks noGrp="1"/>
              </p:cNvSpPr>
              <p:nvPr>
                <p:ph idx="1"/>
              </p:nvPr>
            </p:nvSpPr>
            <p:spPr/>
            <p:txBody>
              <a:bodyPr/>
              <a:lstStyle/>
              <a:p>
                <a:r>
                  <a:rPr lang="en-US" b="0" dirty="0"/>
                  <a:t>In </a:t>
                </a:r>
                <a14:m>
                  <m:oMath xmlns:m="http://schemas.openxmlformats.org/officeDocument/2006/math">
                    <m:r>
                      <a:rPr lang="en-US" b="0" i="1" smtClean="0">
                        <a:latin typeface="Cambria Math" panose="02040503050406030204" pitchFamily="18" charset="0"/>
                      </a:rPr>
                      <m:t>𝐾</m:t>
                    </m:r>
                  </m:oMath>
                </a14:m>
                <a:r>
                  <a:rPr lang="en-US" b="0" dirty="0"/>
                  <a:t>-class classification problems,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SG" b="0" dirty="0"/>
                  <a:t> takes on the class label of one of </a:t>
                </a:r>
                <a14:m>
                  <m:oMath xmlns:m="http://schemas.openxmlformats.org/officeDocument/2006/math">
                    <m:r>
                      <a:rPr lang="en-US" b="0" i="1" smtClean="0">
                        <a:latin typeface="Cambria Math" panose="02040503050406030204" pitchFamily="18" charset="0"/>
                      </a:rPr>
                      <m:t>𝐾</m:t>
                    </m:r>
                  </m:oMath>
                </a14:m>
                <a:r>
                  <a:rPr lang="en-SG" b="0" dirty="0"/>
                  <a:t> classes. </a:t>
                </a:r>
              </a:p>
              <a:p>
                <a:endParaRPr lang="en-SG" b="0" dirty="0"/>
              </a:p>
              <a:p>
                <a:r>
                  <a:rPr lang="en-SG" b="0" dirty="0"/>
                  <a:t>We will use the one-hot encoding introduced earlier to represent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SG" b="0" dirty="0"/>
                  <a:t> that belongs to class </a:t>
                </a:r>
                <a14:m>
                  <m:oMath xmlns:m="http://schemas.openxmlformats.org/officeDocument/2006/math">
                    <m:r>
                      <a:rPr lang="en-US" b="0" i="1" smtClean="0">
                        <a:latin typeface="Cambria Math" panose="02040503050406030204" pitchFamily="18" charset="0"/>
                      </a:rPr>
                      <m:t>𝑘</m:t>
                    </m:r>
                  </m:oMath>
                </a14:m>
                <a:r>
                  <a:rPr lang="en-SG" b="0" dirty="0"/>
                  <a:t> as</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1, 0,…,0</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𝐾</m:t>
                          </m:r>
                        </m:sup>
                      </m:sSup>
                    </m:oMath>
                  </m:oMathPara>
                </a14:m>
                <a:endParaRPr lang="en-SG" b="0" dirty="0"/>
              </a:p>
            </p:txBody>
          </p:sp>
        </mc:Choice>
        <mc:Fallback xmlns="">
          <p:sp>
            <p:nvSpPr>
              <p:cNvPr id="3" name="Content Placeholder 2">
                <a:extLst>
                  <a:ext uri="{FF2B5EF4-FFF2-40B4-BE49-F238E27FC236}">
                    <a16:creationId xmlns:a16="http://schemas.microsoft.com/office/drawing/2014/main" id="{DC67C76C-CFE2-431C-93C9-6B527DE8615C}"/>
                  </a:ext>
                </a:extLst>
              </p:cNvPr>
              <p:cNvSpPr>
                <a:spLocks noGrp="1" noRot="1" noChangeAspect="1" noMove="1" noResize="1" noEditPoints="1" noAdjustHandles="1" noChangeArrowheads="1" noChangeShapeType="1" noTextEdit="1"/>
              </p:cNvSpPr>
              <p:nvPr>
                <p:ph idx="1"/>
              </p:nvPr>
            </p:nvSpPr>
            <p:spPr>
              <a:blipFill>
                <a:blip r:embed="rId2"/>
                <a:stretch>
                  <a:fillRect l="-1176" t="-1067" r="-19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B4418CA-7F8D-407C-9808-C171A145F143}"/>
              </a:ext>
            </a:extLst>
          </p:cNvPr>
          <p:cNvSpPr>
            <a:spLocks noGrp="1"/>
          </p:cNvSpPr>
          <p:nvPr>
            <p:ph type="ftr" sz="quarter" idx="12"/>
          </p:nvPr>
        </p:nvSpPr>
        <p:spPr/>
        <p:txBody>
          <a:bodyPr/>
          <a:lstStyle/>
          <a:p>
            <a:pPr>
              <a:defRPr/>
            </a:pPr>
            <a:endParaRPr lang="en-GB" altLang="en-US"/>
          </a:p>
          <a:p>
            <a:pPr>
              <a:defRPr/>
            </a:pPr>
            <a:endParaRPr lang="en-GB" altLang="en-US"/>
          </a:p>
        </p:txBody>
      </p:sp>
      <p:grpSp>
        <p:nvGrpSpPr>
          <p:cNvPr id="8" name="Group 7">
            <a:extLst>
              <a:ext uri="{FF2B5EF4-FFF2-40B4-BE49-F238E27FC236}">
                <a16:creationId xmlns:a16="http://schemas.microsoft.com/office/drawing/2014/main" id="{7EFBF9D1-2C74-4E10-B376-37F4CB61D41C}"/>
              </a:ext>
            </a:extLst>
          </p:cNvPr>
          <p:cNvGrpSpPr/>
          <p:nvPr/>
        </p:nvGrpSpPr>
        <p:grpSpPr>
          <a:xfrm>
            <a:off x="4237831" y="4750078"/>
            <a:ext cx="1234633" cy="495816"/>
            <a:chOff x="4635720" y="4750078"/>
            <a:chExt cx="1234633" cy="495816"/>
          </a:xfrm>
        </p:grpSpPr>
        <p:sp>
          <p:nvSpPr>
            <p:cNvPr id="6" name="Right Brace 5">
              <a:extLst>
                <a:ext uri="{FF2B5EF4-FFF2-40B4-BE49-F238E27FC236}">
                  <a16:creationId xmlns:a16="http://schemas.microsoft.com/office/drawing/2014/main" id="{4886F799-BDAF-4D3B-9072-D57024DC80DA}"/>
                </a:ext>
              </a:extLst>
            </p:cNvPr>
            <p:cNvSpPr/>
            <p:nvPr/>
          </p:nvSpPr>
          <p:spPr bwMode="auto">
            <a:xfrm rot="5400000">
              <a:off x="5138737" y="4611171"/>
              <a:ext cx="228600" cy="506413"/>
            </a:xfrm>
            <a:prstGeom prst="rightBrace">
              <a:avLst/>
            </a:prstGeom>
            <a:noFill/>
            <a:ln w="15875" cap="flat" cmpd="sng" algn="ctr">
              <a:solidFill>
                <a:srgbClr val="0033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335076DE-FEA5-4672-B19A-FA24BB7F2187}"/>
                </a:ext>
              </a:extLst>
            </p:cNvPr>
            <p:cNvSpPr/>
            <p:nvPr/>
          </p:nvSpPr>
          <p:spPr>
            <a:xfrm>
              <a:off x="4635720" y="4876562"/>
              <a:ext cx="1234633" cy="369332"/>
            </a:xfrm>
            <a:prstGeom prst="rect">
              <a:avLst/>
            </a:prstGeom>
          </p:spPr>
          <p:txBody>
            <a:bodyPr wrap="none">
              <a:spAutoFit/>
            </a:bodyPr>
            <a:lstStyle/>
            <a:p>
              <a:r>
                <a:rPr lang="en-US" sz="1800" dirty="0">
                  <a:solidFill>
                    <a:srgbClr val="003399"/>
                  </a:solidFill>
                  <a:latin typeface="+mn-lt"/>
                </a:rPr>
                <a:t>k</a:t>
              </a:r>
              <a:r>
                <a:rPr lang="en-SG" sz="1800" baseline="30000" dirty="0" err="1">
                  <a:solidFill>
                    <a:srgbClr val="003399"/>
                  </a:solidFill>
                  <a:latin typeface="+mn-lt"/>
                </a:rPr>
                <a:t>th</a:t>
              </a:r>
              <a:r>
                <a:rPr lang="en-SG" sz="1800" dirty="0">
                  <a:solidFill>
                    <a:srgbClr val="003399"/>
                  </a:solidFill>
                  <a:latin typeface="+mn-lt"/>
                </a:rPr>
                <a:t> Position</a:t>
              </a:r>
            </a:p>
          </p:txBody>
        </p:sp>
      </p:grpSp>
    </p:spTree>
    <p:extLst>
      <p:ext uri="{BB962C8B-B14F-4D97-AF65-F5344CB8AC3E}">
        <p14:creationId xmlns:p14="http://schemas.microsoft.com/office/powerpoint/2010/main" val="60169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F088B9-DC16-4B88-89DF-9558988C26E2}"/>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425032F-97D5-4860-9038-AEEDE484A7FC}"/>
                  </a:ext>
                </a:extLst>
              </p:cNvPr>
              <p:cNvSpPr txBox="1">
                <a:spLocks/>
              </p:cNvSpPr>
              <p:nvPr/>
            </p:nvSpPr>
            <p:spPr>
              <a:xfrm>
                <a:off x="611188" y="673895"/>
                <a:ext cx="8628062" cy="6260306"/>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We require a slight change of hypothesis space</a:t>
                </a:r>
              </a:p>
              <a:p>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ℋ</m:t>
                          </m:r>
                        </m:e>
                        <m:sub>
                          <m:r>
                            <a:rPr lang="en-US" b="0" i="1" smtClean="0">
                              <a:latin typeface="Cambria Math" panose="02040503050406030204" pitchFamily="18" charset="0"/>
                            </a:rPr>
                            <m:t>𝑀</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FF6600"/>
                              </a:solidFill>
                              <a:latin typeface="Cambria Math" panose="02040503050406030204" pitchFamily="18" charset="0"/>
                            </a:rPr>
                            <m:t>𝑔</m:t>
                          </m:r>
                          <m:d>
                            <m:dPr>
                              <m:ctrlPr>
                                <a:rPr lang="en-US" b="0" i="1" smtClean="0">
                                  <a:solidFill>
                                    <a:srgbClr val="FF6600"/>
                                  </a:solidFill>
                                  <a:latin typeface="Cambria Math" panose="02040503050406030204" pitchFamily="18" charset="0"/>
                                </a:rPr>
                              </m:ctrlPr>
                            </m:dPr>
                            <m:e>
                              <m:nary>
                                <m:naryPr>
                                  <m:chr m:val="∑"/>
                                  <m:ctrlPr>
                                    <a:rPr lang="en-US" b="0"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=0</m:t>
                                  </m:r>
                                </m:sub>
                                <m:sup>
                                  <m:r>
                                    <a:rPr lang="en-US" b="0" i="1">
                                      <a:latin typeface="Cambria Math" panose="02040503050406030204" pitchFamily="18" charset="0"/>
                                    </a:rPr>
                                    <m:t>𝑀</m:t>
                                  </m:r>
                                  <m:r>
                                    <a:rPr lang="en-US" b="0" i="1">
                                      <a:latin typeface="Cambria Math" panose="02040503050406030204" pitchFamily="18" charset="0"/>
                                    </a:rPr>
                                    <m:t>−1</m:t>
                                  </m:r>
                                </m:sup>
                                <m:e>
                                  <m:sSub>
                                    <m:sSubPr>
                                      <m:ctrlPr>
                                        <a:rPr lang="en-US" b="0"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𝑗</m:t>
                                      </m:r>
                                    </m:sub>
                                  </m:sSub>
                                  <m:sSub>
                                    <m:sSubPr>
                                      <m:ctrlPr>
                                        <a:rPr lang="en-US" b="0" i="1">
                                          <a:latin typeface="Cambria Math" panose="02040503050406030204" pitchFamily="18" charset="0"/>
                                        </a:rPr>
                                      </m:ctrlPr>
                                    </m:sSubPr>
                                    <m:e>
                                      <m:r>
                                        <a:rPr lang="en-US" b="0" i="1">
                                          <a:latin typeface="Cambria Math" panose="02040503050406030204" pitchFamily="18" charset="0"/>
                                        </a:rPr>
                                        <m:t>𝜙</m:t>
                                      </m:r>
                                    </m:e>
                                    <m:sub>
                                      <m:r>
                                        <a:rPr lang="en-US" b="0" i="1">
                                          <a:latin typeface="Cambria Math" panose="02040503050406030204" pitchFamily="18" charset="0"/>
                                        </a:rPr>
                                        <m:t>𝑗</m:t>
                                      </m:r>
                                    </m:sub>
                                  </m:sSub>
                                  <m:d>
                                    <m:dPr>
                                      <m:ctrlPr>
                                        <a:rPr lang="en-US" b="0" i="1">
                                          <a:latin typeface="Cambria Math" panose="02040503050406030204" pitchFamily="18" charset="0"/>
                                        </a:rPr>
                                      </m:ctrlPr>
                                    </m:dPr>
                                    <m:e>
                                      <m:r>
                                        <a:rPr lang="en-US" b="0" i="1">
                                          <a:latin typeface="Cambria Math" panose="02040503050406030204" pitchFamily="18" charset="0"/>
                                        </a:rPr>
                                        <m:t>𝑥</m:t>
                                      </m:r>
                                    </m:e>
                                  </m:d>
                                </m:e>
                              </m:nary>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solidFill>
                                    <a:srgbClr val="FF6600"/>
                                  </a:solidFill>
                                  <a:latin typeface="Cambria Math" panose="02040503050406030204" pitchFamily="18" charset="0"/>
                                </a:rPr>
                              </m:ctrlPr>
                            </m:sSupPr>
                            <m:e>
                              <m:r>
                                <a:rPr lang="en-US" b="0" i="1" smtClean="0">
                                  <a:solidFill>
                                    <a:srgbClr val="FF6600"/>
                                  </a:solidFill>
                                  <a:latin typeface="Cambria Math" panose="02040503050406030204" pitchFamily="18" charset="0"/>
                                </a:rPr>
                                <m:t>ℝ</m:t>
                              </m:r>
                            </m:e>
                            <m:sup>
                              <m:r>
                                <a:rPr lang="en-US" b="0" i="1" smtClean="0">
                                  <a:solidFill>
                                    <a:srgbClr val="FF6600"/>
                                  </a:solidFill>
                                  <a:latin typeface="Cambria Math" panose="02040503050406030204" pitchFamily="18" charset="0"/>
                                </a:rPr>
                                <m:t>𝐾</m:t>
                              </m:r>
                            </m:sup>
                          </m:sSup>
                        </m:e>
                      </m:d>
                    </m:oMath>
                  </m:oMathPara>
                </a14:m>
                <a:endParaRPr lang="en-SG" b="0" dirty="0"/>
              </a:p>
              <a:p>
                <a:endParaRPr lang="en-SG" b="0" dirty="0"/>
              </a:p>
              <a:p>
                <a:r>
                  <a:rPr lang="en-SG" b="0" dirty="0"/>
                  <a:t>The function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𝐾</m:t>
                        </m:r>
                      </m:sup>
                    </m:sSup>
                  </m:oMath>
                </a14:m>
                <a:r>
                  <a:rPr lang="en-SG" b="0" dirty="0"/>
                  <a:t> is called an </a:t>
                </a:r>
                <a:r>
                  <a:rPr lang="en-SG" dirty="0"/>
                  <a:t>activation function</a:t>
                </a:r>
                <a:r>
                  <a:rPr lang="en-SG" b="0" dirty="0"/>
                  <a:t>, and the most commonly used one is the </a:t>
                </a:r>
                <a:r>
                  <a:rPr lang="en-SG" dirty="0"/>
                  <a:t>soft-max </a:t>
                </a:r>
                <a:r>
                  <a:rPr lang="en-SG" b="0" dirty="0"/>
                  <a:t>function</a:t>
                </a:r>
              </a:p>
              <a:p>
                <a:endParaRPr lang="en-SG"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e>
                                  </m:d>
                                </m:e>
                              </m:func>
                            </m:e>
                          </m:nary>
                        </m:den>
                      </m:f>
                    </m:oMath>
                  </m:oMathPara>
                </a14:m>
                <a:endParaRPr lang="en-SG" b="0" dirty="0"/>
              </a:p>
              <a:p>
                <a:endParaRPr lang="en-SG" b="0" dirty="0"/>
              </a:p>
              <a:p>
                <a:r>
                  <a:rPr lang="en-SG" b="0" dirty="0"/>
                  <a:t>Notice that </a:t>
                </a:r>
                <a14:m>
                  <m:oMath xmlns:m="http://schemas.openxmlformats.org/officeDocument/2006/math">
                    <m:r>
                      <a:rPr lang="en-US" b="0" i="1" smtClean="0">
                        <a:latin typeface="Cambria Math" panose="02040503050406030204" pitchFamily="18" charset="0"/>
                      </a:rPr>
                      <m:t>𝑔</m:t>
                    </m:r>
                  </m:oMath>
                </a14:m>
                <a:r>
                  <a:rPr lang="en-SG" b="0" dirty="0"/>
                  <a:t> always outputs a vector which can be interpreted as </a:t>
                </a:r>
                <a:r>
                  <a:rPr lang="en-SG" dirty="0"/>
                  <a:t>probabilities </a:t>
                </a:r>
                <a:r>
                  <a:rPr lang="en-SG" b="0" dirty="0"/>
                  <a:t>over </a:t>
                </a:r>
                <a14:m>
                  <m:oMath xmlns:m="http://schemas.openxmlformats.org/officeDocument/2006/math">
                    <m:r>
                      <a:rPr lang="en-US" b="0" i="1" smtClean="0">
                        <a:latin typeface="Cambria Math" panose="02040503050406030204" pitchFamily="18" charset="0"/>
                      </a:rPr>
                      <m:t>𝐾</m:t>
                    </m:r>
                  </m:oMath>
                </a14:m>
                <a:r>
                  <a:rPr lang="en-SG" b="0" dirty="0"/>
                  <a:t> classes</a:t>
                </a:r>
              </a:p>
            </p:txBody>
          </p:sp>
        </mc:Choice>
        <mc:Fallback xmlns="">
          <p:sp>
            <p:nvSpPr>
              <p:cNvPr id="5" name="Content Placeholder 2">
                <a:extLst>
                  <a:ext uri="{FF2B5EF4-FFF2-40B4-BE49-F238E27FC236}">
                    <a16:creationId xmlns:a16="http://schemas.microsoft.com/office/drawing/2014/main" id="{7425032F-97D5-4860-9038-AEEDE484A7FC}"/>
                  </a:ext>
                </a:extLst>
              </p:cNvPr>
              <p:cNvSpPr txBox="1">
                <a:spLocks noRot="1" noChangeAspect="1" noMove="1" noResize="1" noEditPoints="1" noAdjustHandles="1" noChangeArrowheads="1" noChangeShapeType="1" noTextEdit="1"/>
              </p:cNvSpPr>
              <p:nvPr/>
            </p:nvSpPr>
            <p:spPr>
              <a:xfrm>
                <a:off x="611188" y="673895"/>
                <a:ext cx="8628062" cy="6260306"/>
              </a:xfrm>
              <a:prstGeom prst="rect">
                <a:avLst/>
              </a:prstGeom>
              <a:blipFill>
                <a:blip r:embed="rId2"/>
                <a:stretch>
                  <a:fillRect l="-1176" t="-6073" r="-588"/>
                </a:stretch>
              </a:blipFill>
            </p:spPr>
            <p:txBody>
              <a:bodyPr/>
              <a:lstStyle/>
              <a:p>
                <a:r>
                  <a:rPr lang="en-US">
                    <a:noFill/>
                  </a:rPr>
                  <a:t> </a:t>
                </a:r>
              </a:p>
            </p:txBody>
          </p:sp>
        </mc:Fallback>
      </mc:AlternateContent>
    </p:spTree>
    <p:extLst>
      <p:ext uri="{BB962C8B-B14F-4D97-AF65-F5344CB8AC3E}">
        <p14:creationId xmlns:p14="http://schemas.microsoft.com/office/powerpoint/2010/main" val="2663748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407E71-125C-425E-B477-C82FBE124E5A}"/>
              </a:ext>
            </a:extLst>
          </p:cNvPr>
          <p:cNvSpPr>
            <a:spLocks noGrp="1"/>
          </p:cNvSpPr>
          <p:nvPr>
            <p:ph type="ftr" sz="quarter" idx="12"/>
          </p:nvPr>
        </p:nvSpPr>
        <p:spPr/>
        <p:txBody>
          <a:bodyPr/>
          <a:lstStyle/>
          <a:p>
            <a:pPr>
              <a:defRPr/>
            </a:pPr>
            <a:endParaRPr lang="en-GB" altLang="en-US"/>
          </a:p>
          <a:p>
            <a:pPr>
              <a:defRPr/>
            </a:pPr>
            <a:endParaRPr lang="en-GB"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2EA58A1-7C0E-42BE-9090-D3CA9D5DFA67}"/>
                  </a:ext>
                </a:extLst>
              </p:cNvPr>
              <p:cNvSpPr txBox="1">
                <a:spLocks/>
              </p:cNvSpPr>
              <p:nvPr/>
            </p:nvSpPr>
            <p:spPr>
              <a:xfrm>
                <a:off x="611188" y="673895"/>
                <a:ext cx="8628062" cy="6260306"/>
              </a:xfrm>
              <a:prstGeom prst="rect">
                <a:avLst/>
              </a:prstGeom>
            </p:spPr>
            <p:txBody>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Everything else remain the same, and we can define the empirical risk minimization problem for classification as</a:t>
                </a:r>
              </a:p>
              <a:p>
                <a:endParaRPr lang="en-US" b="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𝐾</m:t>
                                  </m:r>
                                </m:sup>
                              </m:sSup>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𝑒𝑚𝑝</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e>
                      </m:func>
                      <m:limLow>
                        <m:limLowPr>
                          <m:ctrlPr>
                            <a:rPr lang="en-US" b="0" i="1">
                              <a:latin typeface="Cambria Math" panose="02040503050406030204" pitchFamily="18" charset="0"/>
                            </a:rPr>
                          </m:ctrlPr>
                        </m:limLowPr>
                        <m:e>
                          <m:r>
                            <m:rPr>
                              <m:sty m:val="p"/>
                            </m:rPr>
                            <a:rPr lang="en-US" b="0">
                              <a:latin typeface="Cambria Math" panose="02040503050406030204" pitchFamily="18" charset="0"/>
                            </a:rPr>
                            <m:t>min</m:t>
                          </m:r>
                        </m:e>
                        <m:lim>
                          <m:r>
                            <a:rPr lang="en-US" b="0" i="1">
                              <a:latin typeface="Cambria Math" panose="02040503050406030204" pitchFamily="18" charset="0"/>
                            </a:rPr>
                            <m:t>𝑊</m:t>
                          </m:r>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ℝ</m:t>
                              </m:r>
                            </m:e>
                            <m:sup>
                              <m:r>
                                <a:rPr lang="en-US" b="0" i="1">
                                  <a:latin typeface="Cambria Math" panose="02040503050406030204" pitchFamily="18" charset="0"/>
                                </a:rPr>
                                <m:t>𝑀</m:t>
                              </m:r>
                              <m:r>
                                <a:rPr lang="en-US" b="0" i="1">
                                  <a:latin typeface="Cambria Math" panose="02040503050406030204" pitchFamily="18" charset="0"/>
                                </a:rPr>
                                <m:t>×</m:t>
                              </m:r>
                              <m:r>
                                <a:rPr lang="en-US" b="0" i="1">
                                  <a:latin typeface="Cambria Math" panose="02040503050406030204" pitchFamily="18" charset="0"/>
                                </a:rPr>
                                <m:t>𝐾</m:t>
                              </m:r>
                            </m:sup>
                          </m:sSup>
                        </m:lim>
                      </m:limLow>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Φ</m:t>
                                      </m:r>
                                      <m:r>
                                        <a:rPr lang="en-US" b="0" i="1" smtClean="0">
                                          <a:latin typeface="Cambria Math" panose="02040503050406030204" pitchFamily="18" charset="0"/>
                                        </a:rPr>
                                        <m:t>𝑊</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nary>
                    </m:oMath>
                  </m:oMathPara>
                </a14:m>
                <a:endParaRPr lang="en-SG" b="0" dirty="0"/>
              </a:p>
              <a:p>
                <a:endParaRPr lang="en-SG" b="0" dirty="0"/>
              </a:p>
              <a:p>
                <a:r>
                  <a:rPr lang="en-SG" b="0" dirty="0"/>
                  <a:t>What loss function should we use? We can always use mean square loss, but there is a better choice: the </a:t>
                </a:r>
                <a:r>
                  <a:rPr lang="en-SG" dirty="0"/>
                  <a:t>cross-entropy loss</a:t>
                </a:r>
                <a:br>
                  <a:rPr lang="en-SG" dirty="0"/>
                </a:br>
                <a:endParaRPr lang="en-SG"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e>
                          </m:func>
                        </m:e>
                      </m:nary>
                    </m:oMath>
                  </m:oMathPara>
                </a14:m>
                <a:endParaRPr lang="en-SG" b="0" dirty="0"/>
              </a:p>
            </p:txBody>
          </p:sp>
        </mc:Choice>
        <mc:Fallback xmlns="">
          <p:sp>
            <p:nvSpPr>
              <p:cNvPr id="5" name="Content Placeholder 2">
                <a:extLst>
                  <a:ext uri="{FF2B5EF4-FFF2-40B4-BE49-F238E27FC236}">
                    <a16:creationId xmlns:a16="http://schemas.microsoft.com/office/drawing/2014/main" id="{F2EA58A1-7C0E-42BE-9090-D3CA9D5DFA67}"/>
                  </a:ext>
                </a:extLst>
              </p:cNvPr>
              <p:cNvSpPr txBox="1">
                <a:spLocks noRot="1" noChangeAspect="1" noMove="1" noResize="1" noEditPoints="1" noAdjustHandles="1" noChangeArrowheads="1" noChangeShapeType="1" noTextEdit="1"/>
              </p:cNvSpPr>
              <p:nvPr/>
            </p:nvSpPr>
            <p:spPr>
              <a:xfrm>
                <a:off x="611188" y="673895"/>
                <a:ext cx="8628062" cy="6260306"/>
              </a:xfrm>
              <a:prstGeom prst="rect">
                <a:avLst/>
              </a:prstGeom>
              <a:blipFill>
                <a:blip r:embed="rId3"/>
                <a:stretch>
                  <a:fillRect l="-1176" t="-1012" r="-1176" b="-12146"/>
                </a:stretch>
              </a:blipFill>
            </p:spPr>
            <p:txBody>
              <a:bodyPr/>
              <a:lstStyle/>
              <a:p>
                <a:r>
                  <a:rPr lang="en-US">
                    <a:noFill/>
                  </a:rPr>
                  <a:t> </a:t>
                </a:r>
              </a:p>
            </p:txBody>
          </p:sp>
        </mc:Fallback>
      </mc:AlternateContent>
    </p:spTree>
    <p:extLst>
      <p:ext uri="{BB962C8B-B14F-4D97-AF65-F5344CB8AC3E}">
        <p14:creationId xmlns:p14="http://schemas.microsoft.com/office/powerpoint/2010/main" val="211026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092614-964A-4EA8-A3B2-DF631BE53A40}"/>
              </a:ext>
            </a:extLst>
          </p:cNvPr>
          <p:cNvSpPr>
            <a:spLocks noGrp="1"/>
          </p:cNvSpPr>
          <p:nvPr>
            <p:ph type="body" idx="1"/>
          </p:nvPr>
        </p:nvSpPr>
        <p:spPr/>
        <p:txBody>
          <a:bodyPr/>
          <a:lstStyle/>
          <a:p>
            <a:r>
              <a:rPr lang="en-SG" dirty="0"/>
              <a:t>Demo:</a:t>
            </a:r>
            <a:br>
              <a:rPr lang="en-SG" dirty="0"/>
            </a:br>
            <a:r>
              <a:rPr lang="en-SG" dirty="0"/>
              <a:t>Applications of Linear Models</a:t>
            </a:r>
          </a:p>
        </p:txBody>
      </p:sp>
      <p:sp>
        <p:nvSpPr>
          <p:cNvPr id="4" name="Footer Placeholder 3">
            <a:extLst>
              <a:ext uri="{FF2B5EF4-FFF2-40B4-BE49-F238E27FC236}">
                <a16:creationId xmlns:a16="http://schemas.microsoft.com/office/drawing/2014/main" id="{8ABD2294-8208-4705-ABAC-ED76AF9CA556}"/>
              </a:ext>
            </a:extLst>
          </p:cNvPr>
          <p:cNvSpPr>
            <a:spLocks noGrp="1"/>
          </p:cNvSpPr>
          <p:nvPr>
            <p:ph type="ftr" sz="quarter" idx="4294967295"/>
          </p:nvPr>
        </p:nvSpPr>
        <p:spPr>
          <a:xfrm>
            <a:off x="6937375" y="7016750"/>
            <a:ext cx="3214688" cy="506413"/>
          </a:xfrm>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1791641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24E-14E5-994A-92C5-08DD1D2112B6}"/>
              </a:ext>
            </a:extLst>
          </p:cNvPr>
          <p:cNvSpPr>
            <a:spLocks noGrp="1"/>
          </p:cNvSpPr>
          <p:nvPr>
            <p:ph type="title"/>
          </p:nvPr>
        </p:nvSpPr>
        <p:spPr/>
        <p:txBody>
          <a:bodyPr/>
          <a:lstStyle/>
          <a:p>
            <a:r>
              <a:rPr lang="en-US" dirty="0"/>
              <a:t>A Cautionary Note on Correlation</a:t>
            </a:r>
          </a:p>
        </p:txBody>
      </p:sp>
      <p:pic>
        <p:nvPicPr>
          <p:cNvPr id="6" name="Content Placeholder 5" descr="A close up of a map&#10;&#10;Description automatically generated">
            <a:extLst>
              <a:ext uri="{FF2B5EF4-FFF2-40B4-BE49-F238E27FC236}">
                <a16:creationId xmlns:a16="http://schemas.microsoft.com/office/drawing/2014/main" id="{3B200ADC-6420-304C-A26A-16D50FF145DD}"/>
              </a:ext>
            </a:extLst>
          </p:cNvPr>
          <p:cNvPicPr>
            <a:picLocks noGrp="1" noChangeAspect="1"/>
          </p:cNvPicPr>
          <p:nvPr>
            <p:ph idx="1"/>
          </p:nvPr>
        </p:nvPicPr>
        <p:blipFill>
          <a:blip r:embed="rId2"/>
          <a:stretch>
            <a:fillRect/>
          </a:stretch>
        </p:blipFill>
        <p:spPr>
          <a:xfrm>
            <a:off x="5267118" y="4426057"/>
            <a:ext cx="4533314" cy="1787172"/>
          </a:xfrm>
          <a:prstGeom prst="rect">
            <a:avLst/>
          </a:prstGeom>
        </p:spPr>
      </p:pic>
      <p:sp>
        <p:nvSpPr>
          <p:cNvPr id="4" name="Footer Placeholder 3">
            <a:extLst>
              <a:ext uri="{FF2B5EF4-FFF2-40B4-BE49-F238E27FC236}">
                <a16:creationId xmlns:a16="http://schemas.microsoft.com/office/drawing/2014/main" id="{F825EB26-3B4D-3D44-BA5E-C6CAD2D49F95}"/>
              </a:ext>
            </a:extLst>
          </p:cNvPr>
          <p:cNvSpPr>
            <a:spLocks noGrp="1"/>
          </p:cNvSpPr>
          <p:nvPr>
            <p:ph type="ftr" sz="quarter" idx="12"/>
          </p:nvPr>
        </p:nvSpPr>
        <p:spPr/>
        <p:txBody>
          <a:bodyPr/>
          <a:lstStyle/>
          <a:p>
            <a:pPr>
              <a:defRPr/>
            </a:pPr>
            <a:endParaRPr lang="en-GB" altLang="en-US" dirty="0"/>
          </a:p>
          <a:p>
            <a:pPr>
              <a:defRPr/>
            </a:pPr>
            <a:endParaRPr lang="en-GB" altLang="en-US" dirty="0"/>
          </a:p>
        </p:txBody>
      </p:sp>
      <p:pic>
        <p:nvPicPr>
          <p:cNvPr id="8" name="Picture 7" descr="A close up of a map&#10;&#10;Description automatically generated">
            <a:extLst>
              <a:ext uri="{FF2B5EF4-FFF2-40B4-BE49-F238E27FC236}">
                <a16:creationId xmlns:a16="http://schemas.microsoft.com/office/drawing/2014/main" id="{F5050B84-4893-D14C-ABC5-773BA55E328E}"/>
              </a:ext>
            </a:extLst>
          </p:cNvPr>
          <p:cNvPicPr>
            <a:picLocks noChangeAspect="1"/>
          </p:cNvPicPr>
          <p:nvPr/>
        </p:nvPicPr>
        <p:blipFill>
          <a:blip r:embed="rId3"/>
          <a:stretch>
            <a:fillRect/>
          </a:stretch>
        </p:blipFill>
        <p:spPr>
          <a:xfrm>
            <a:off x="351631" y="2181225"/>
            <a:ext cx="4533314" cy="1787172"/>
          </a:xfrm>
          <a:prstGeom prst="rect">
            <a:avLst/>
          </a:prstGeom>
        </p:spPr>
      </p:pic>
      <p:pic>
        <p:nvPicPr>
          <p:cNvPr id="10" name="Picture 9" descr="A close up of a map&#10;&#10;Description automatically generated">
            <a:extLst>
              <a:ext uri="{FF2B5EF4-FFF2-40B4-BE49-F238E27FC236}">
                <a16:creationId xmlns:a16="http://schemas.microsoft.com/office/drawing/2014/main" id="{22D2F50D-8937-0045-B6D4-0F97ED2F8775}"/>
              </a:ext>
            </a:extLst>
          </p:cNvPr>
          <p:cNvPicPr>
            <a:picLocks noChangeAspect="1"/>
          </p:cNvPicPr>
          <p:nvPr/>
        </p:nvPicPr>
        <p:blipFill>
          <a:blip r:embed="rId4"/>
          <a:stretch>
            <a:fillRect/>
          </a:stretch>
        </p:blipFill>
        <p:spPr>
          <a:xfrm>
            <a:off x="5267118" y="2181225"/>
            <a:ext cx="4533314" cy="1787172"/>
          </a:xfrm>
          <a:prstGeom prst="rect">
            <a:avLst/>
          </a:prstGeom>
        </p:spPr>
      </p:pic>
      <p:pic>
        <p:nvPicPr>
          <p:cNvPr id="12" name="Picture 11" descr="A close up of a map&#10;&#10;Description automatically generated">
            <a:extLst>
              <a:ext uri="{FF2B5EF4-FFF2-40B4-BE49-F238E27FC236}">
                <a16:creationId xmlns:a16="http://schemas.microsoft.com/office/drawing/2014/main" id="{9F848308-C0A1-4843-B034-5AA036646911}"/>
              </a:ext>
            </a:extLst>
          </p:cNvPr>
          <p:cNvPicPr>
            <a:picLocks noChangeAspect="1"/>
          </p:cNvPicPr>
          <p:nvPr/>
        </p:nvPicPr>
        <p:blipFill>
          <a:blip r:embed="rId5"/>
          <a:stretch>
            <a:fillRect/>
          </a:stretch>
        </p:blipFill>
        <p:spPr>
          <a:xfrm>
            <a:off x="351631" y="4426057"/>
            <a:ext cx="4533314" cy="1787172"/>
          </a:xfrm>
          <a:prstGeom prst="rect">
            <a:avLst/>
          </a:prstGeom>
        </p:spPr>
      </p:pic>
      <p:sp>
        <p:nvSpPr>
          <p:cNvPr id="13" name="Rectangle 12">
            <a:extLst>
              <a:ext uri="{FF2B5EF4-FFF2-40B4-BE49-F238E27FC236}">
                <a16:creationId xmlns:a16="http://schemas.microsoft.com/office/drawing/2014/main" id="{A42B97F7-C4D4-0046-ADED-8E8AE8877334}"/>
              </a:ext>
            </a:extLst>
          </p:cNvPr>
          <p:cNvSpPr/>
          <p:nvPr/>
        </p:nvSpPr>
        <p:spPr>
          <a:xfrm>
            <a:off x="2866231" y="7044871"/>
            <a:ext cx="4419600" cy="276999"/>
          </a:xfrm>
          <a:prstGeom prst="rect">
            <a:avLst/>
          </a:prstGeom>
        </p:spPr>
        <p:txBody>
          <a:bodyPr wrap="square">
            <a:spAutoFit/>
          </a:bodyPr>
          <a:lstStyle/>
          <a:p>
            <a:r>
              <a:rPr lang="en-US" sz="1200" dirty="0">
                <a:solidFill>
                  <a:srgbClr val="013299"/>
                </a:solidFill>
              </a:rPr>
              <a:t>More examples at https://</a:t>
            </a:r>
            <a:r>
              <a:rPr lang="en-US" sz="1200" dirty="0" err="1">
                <a:solidFill>
                  <a:srgbClr val="013299"/>
                </a:solidFill>
              </a:rPr>
              <a:t>www.tylervigen.com</a:t>
            </a:r>
            <a:r>
              <a:rPr lang="en-US" sz="1200" dirty="0">
                <a:solidFill>
                  <a:srgbClr val="013299"/>
                </a:solidFill>
              </a:rPr>
              <a:t>/spurious-correlations</a:t>
            </a:r>
          </a:p>
        </p:txBody>
      </p:sp>
    </p:spTree>
    <p:extLst>
      <p:ext uri="{BB962C8B-B14F-4D97-AF65-F5344CB8AC3E}">
        <p14:creationId xmlns:p14="http://schemas.microsoft.com/office/powerpoint/2010/main" val="656473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9F3C9D-6A1B-4B29-A4F2-718496D68FFB}"/>
              </a:ext>
            </a:extLst>
          </p:cNvPr>
          <p:cNvSpPr>
            <a:spLocks noGrp="1"/>
          </p:cNvSpPr>
          <p:nvPr>
            <p:ph type="title"/>
          </p:nvPr>
        </p:nvSpPr>
        <p:spPr/>
        <p:txBody>
          <a:bodyPr/>
          <a:lstStyle/>
          <a:p>
            <a:r>
              <a:rPr lang="en-US" dirty="0"/>
              <a:t>Summary</a:t>
            </a:r>
            <a:endParaRPr lang="en-SG" dirty="0"/>
          </a:p>
        </p:txBody>
      </p:sp>
      <p:sp>
        <p:nvSpPr>
          <p:cNvPr id="4" name="Content Placeholder 3">
            <a:extLst>
              <a:ext uri="{FF2B5EF4-FFF2-40B4-BE49-F238E27FC236}">
                <a16:creationId xmlns:a16="http://schemas.microsoft.com/office/drawing/2014/main" id="{ED053609-1929-4AA9-BEB7-D00F157BAFB5}"/>
              </a:ext>
            </a:extLst>
          </p:cNvPr>
          <p:cNvSpPr>
            <a:spLocks noGrp="1"/>
          </p:cNvSpPr>
          <p:nvPr>
            <p:ph idx="1"/>
          </p:nvPr>
        </p:nvSpPr>
        <p:spPr/>
        <p:txBody>
          <a:bodyPr/>
          <a:lstStyle/>
          <a:p>
            <a:pPr marL="457200" indent="-457200">
              <a:buFont typeface="+mj-lt"/>
              <a:buAutoNum type="arabicPeriod"/>
            </a:pPr>
            <a:r>
              <a:rPr lang="en-US" b="0" dirty="0"/>
              <a:t>Machine learning vs AI</a:t>
            </a:r>
          </a:p>
          <a:p>
            <a:pPr marL="457200" indent="-457200">
              <a:buFont typeface="+mj-lt"/>
              <a:buAutoNum type="arabicPeriod"/>
            </a:pPr>
            <a:r>
              <a:rPr lang="en-US" b="0" dirty="0"/>
              <a:t>Types of Learning Problems</a:t>
            </a:r>
          </a:p>
          <a:p>
            <a:pPr marL="831850" lvl="1" indent="-457200">
              <a:buFont typeface="Arial" panose="020B0604020202020204" pitchFamily="34" charset="0"/>
              <a:buChar char="•"/>
            </a:pPr>
            <a:r>
              <a:rPr lang="en-US" dirty="0"/>
              <a:t>Supervised learning</a:t>
            </a:r>
          </a:p>
          <a:p>
            <a:pPr marL="831850" lvl="1" indent="-457200">
              <a:buFont typeface="Arial" panose="020B0604020202020204" pitchFamily="34" charset="0"/>
              <a:buChar char="•"/>
            </a:pPr>
            <a:r>
              <a:rPr lang="en-US" dirty="0"/>
              <a:t>Unsupervised learning</a:t>
            </a:r>
          </a:p>
          <a:p>
            <a:pPr marL="831850" lvl="1" indent="-457200">
              <a:buFont typeface="Arial" panose="020B0604020202020204" pitchFamily="34" charset="0"/>
              <a:buChar char="•"/>
            </a:pPr>
            <a:r>
              <a:rPr lang="en-US" dirty="0"/>
              <a:t>Reinforcement learning</a:t>
            </a:r>
          </a:p>
          <a:p>
            <a:pPr marL="457200" indent="-457200">
              <a:buFont typeface="+mj-lt"/>
              <a:buAutoNum type="arabicPeriod"/>
            </a:pPr>
            <a:r>
              <a:rPr lang="en-US" b="0" dirty="0"/>
              <a:t>Linear models as a baseline for supervised learning</a:t>
            </a:r>
          </a:p>
          <a:p>
            <a:pPr marL="831850" lvl="1" indent="-457200">
              <a:buFont typeface="+mj-lt"/>
              <a:buAutoNum type="arabicPeriod"/>
            </a:pPr>
            <a:endParaRPr lang="en-SG" b="0" dirty="0"/>
          </a:p>
        </p:txBody>
      </p:sp>
    </p:spTree>
    <p:extLst>
      <p:ext uri="{BB962C8B-B14F-4D97-AF65-F5344CB8AC3E}">
        <p14:creationId xmlns:p14="http://schemas.microsoft.com/office/powerpoint/2010/main" val="2251734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6D166-7C5D-408F-B779-549881978607}"/>
              </a:ext>
            </a:extLst>
          </p:cNvPr>
          <p:cNvSpPr>
            <a:spLocks noGrp="1"/>
          </p:cNvSpPr>
          <p:nvPr>
            <p:ph type="title"/>
          </p:nvPr>
        </p:nvSpPr>
        <p:spPr/>
        <p:txBody>
          <a:bodyPr/>
          <a:lstStyle/>
          <a:p>
            <a:r>
              <a:rPr lang="en-US" dirty="0"/>
              <a:t>Useful Tools</a:t>
            </a:r>
            <a:endParaRPr lang="en-SG" dirty="0"/>
          </a:p>
        </p:txBody>
      </p:sp>
      <p:sp>
        <p:nvSpPr>
          <p:cNvPr id="4" name="Content Placeholder 3">
            <a:extLst>
              <a:ext uri="{FF2B5EF4-FFF2-40B4-BE49-F238E27FC236}">
                <a16:creationId xmlns:a16="http://schemas.microsoft.com/office/drawing/2014/main" id="{0EC0EC50-E318-4571-BCAA-2337BBC92F4B}"/>
              </a:ext>
            </a:extLst>
          </p:cNvPr>
          <p:cNvSpPr>
            <a:spLocks noGrp="1"/>
          </p:cNvSpPr>
          <p:nvPr>
            <p:ph idx="1"/>
          </p:nvPr>
        </p:nvSpPr>
        <p:spPr/>
        <p:txBody>
          <a:bodyPr/>
          <a:lstStyle/>
          <a:p>
            <a:r>
              <a:rPr lang="en-US" b="0" dirty="0"/>
              <a:t>Version control with </a:t>
            </a:r>
            <a:r>
              <a:rPr lang="en-US" dirty="0"/>
              <a:t>Git</a:t>
            </a:r>
          </a:p>
          <a:p>
            <a:pPr marL="717550" lvl="1" indent="-342900">
              <a:buFont typeface="Arial" panose="020B0604020202020204" pitchFamily="34" charset="0"/>
              <a:buChar char="•"/>
            </a:pPr>
            <a:r>
              <a:rPr lang="en-SG" dirty="0">
                <a:hlinkClick r:id="rId2"/>
              </a:rPr>
              <a:t>https://www.freecodecamp.org/news/what-is-git-and-how-to-use-it-c341b049ae61/</a:t>
            </a:r>
            <a:endParaRPr lang="en-SG" dirty="0"/>
          </a:p>
          <a:p>
            <a:r>
              <a:rPr lang="en-SG" b="0" dirty="0"/>
              <a:t>Interactive python with </a:t>
            </a:r>
            <a:r>
              <a:rPr lang="en-SG" dirty="0" err="1"/>
              <a:t>Jupyter</a:t>
            </a:r>
            <a:r>
              <a:rPr lang="en-SG" dirty="0"/>
              <a:t> notebooks</a:t>
            </a:r>
          </a:p>
          <a:p>
            <a:pPr marL="717550" lvl="1" indent="-342900">
              <a:buFont typeface="Arial" panose="020B0604020202020204" pitchFamily="34" charset="0"/>
              <a:buChar char="•"/>
            </a:pPr>
            <a:r>
              <a:rPr lang="en-SG" dirty="0">
                <a:hlinkClick r:id="rId3"/>
              </a:rPr>
              <a:t>https://www.datacamp.com/community/tutorials/tutorial-jupyter-notebook</a:t>
            </a:r>
            <a:endParaRPr lang="en-SG" dirty="0"/>
          </a:p>
          <a:p>
            <a:r>
              <a:rPr lang="en-SG" b="0" dirty="0"/>
              <a:t>Data visualization using </a:t>
            </a:r>
            <a:r>
              <a:rPr lang="en-SG" dirty="0"/>
              <a:t>Seaborn </a:t>
            </a:r>
            <a:r>
              <a:rPr lang="en-SG" b="0" dirty="0"/>
              <a:t>and </a:t>
            </a:r>
            <a:r>
              <a:rPr lang="en-SG" dirty="0"/>
              <a:t>Pandas</a:t>
            </a:r>
          </a:p>
          <a:p>
            <a:pPr marL="717550" lvl="1" indent="-342900">
              <a:buFont typeface="Arial" panose="020B0604020202020204" pitchFamily="34" charset="0"/>
              <a:buChar char="•"/>
            </a:pPr>
            <a:r>
              <a:rPr lang="en-SG" dirty="0">
                <a:hlinkClick r:id="rId4"/>
              </a:rPr>
              <a:t>https://jakevdp.github.io/PythonDataScienceHandbook/04.14-visualization-with-seaborn.html</a:t>
            </a:r>
            <a:endParaRPr lang="en-SG" dirty="0"/>
          </a:p>
        </p:txBody>
      </p:sp>
      <p:sp>
        <p:nvSpPr>
          <p:cNvPr id="2" name="Footer Placeholder 1">
            <a:extLst>
              <a:ext uri="{FF2B5EF4-FFF2-40B4-BE49-F238E27FC236}">
                <a16:creationId xmlns:a16="http://schemas.microsoft.com/office/drawing/2014/main" id="{3ED94139-FE71-40A7-A0B5-6CD92520ED5D}"/>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292658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B5A-1A56-294D-9AD8-898093D1C021}"/>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C0106CA6-E7C2-0345-B59A-FE09E7B47D46}"/>
              </a:ext>
            </a:extLst>
          </p:cNvPr>
          <p:cNvSpPr>
            <a:spLocks noGrp="1"/>
          </p:cNvSpPr>
          <p:nvPr>
            <p:ph idx="1"/>
          </p:nvPr>
        </p:nvSpPr>
        <p:spPr/>
        <p:txBody>
          <a:bodyPr/>
          <a:lstStyle/>
          <a:p>
            <a:r>
              <a:rPr lang="en-US" b="0" dirty="0"/>
              <a:t>Matrix Cookbook</a:t>
            </a:r>
          </a:p>
          <a:p>
            <a:pPr marL="717550" lvl="1" indent="-342900">
              <a:buFont typeface="Arial" panose="020B0604020202020204" pitchFamily="34" charset="0"/>
              <a:buChar char="•"/>
            </a:pPr>
            <a:r>
              <a:rPr lang="en-US" b="0" dirty="0">
                <a:hlinkClick r:id="rId2"/>
              </a:rPr>
              <a:t>https://www.math.uwaterloo.ca/~hwolkowi/matrixcookbook.pdf</a:t>
            </a:r>
            <a:endParaRPr lang="en-US" b="0" dirty="0"/>
          </a:p>
          <a:p>
            <a:r>
              <a:rPr lang="en-US" b="0" dirty="0"/>
              <a:t>More on linear models (Pattern Recognition and Machine Learning, Bishop)</a:t>
            </a:r>
          </a:p>
          <a:p>
            <a:pPr marL="717550" lvl="1" indent="-342900">
              <a:buFont typeface="Arial" panose="020B0604020202020204" pitchFamily="34" charset="0"/>
              <a:buChar char="•"/>
            </a:pPr>
            <a:r>
              <a:rPr lang="en-US" dirty="0">
                <a:hlinkClick r:id="rId3"/>
              </a:rPr>
              <a:t>http://users.isr.ist.utl.pt/~wurmd/Livros/school/Bishop%20-%20Pattern%20Recognition%20And%20Machine%20Learning%20-%20Springer%20%202006.pdf</a:t>
            </a:r>
            <a:endParaRPr lang="en-US" dirty="0"/>
          </a:p>
        </p:txBody>
      </p:sp>
      <p:sp>
        <p:nvSpPr>
          <p:cNvPr id="4" name="Footer Placeholder 3">
            <a:extLst>
              <a:ext uri="{FF2B5EF4-FFF2-40B4-BE49-F238E27FC236}">
                <a16:creationId xmlns:a16="http://schemas.microsoft.com/office/drawing/2014/main" id="{B6235DD0-EFF9-1349-92C6-48C5278E98C8}"/>
              </a:ext>
            </a:extLst>
          </p:cNvPr>
          <p:cNvSpPr>
            <a:spLocks noGrp="1"/>
          </p:cNvSpPr>
          <p:nvPr>
            <p:ph type="ftr" sz="quarter" idx="12"/>
          </p:nvPr>
        </p:nvSpPr>
        <p:spPr/>
        <p:txBody>
          <a:bodyPr/>
          <a:lstStyle/>
          <a:p>
            <a:pPr>
              <a:defRPr/>
            </a:pPr>
            <a:endParaRPr lang="en-GB" altLang="en-US"/>
          </a:p>
          <a:p>
            <a:pPr>
              <a:defRPr/>
            </a:pPr>
            <a:endParaRPr lang="en-GB" altLang="en-US"/>
          </a:p>
        </p:txBody>
      </p:sp>
    </p:spTree>
    <p:extLst>
      <p:ext uri="{BB962C8B-B14F-4D97-AF65-F5344CB8AC3E}">
        <p14:creationId xmlns:p14="http://schemas.microsoft.com/office/powerpoint/2010/main" val="3069939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0517" y="355748"/>
            <a:ext cx="3607435" cy="684471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40EF4-A2AB-4618-8A3B-CB847E90A68F}"/>
              </a:ext>
            </a:extLst>
          </p:cNvPr>
          <p:cNvSpPr>
            <a:spLocks noGrp="1"/>
          </p:cNvSpPr>
          <p:nvPr>
            <p:ph type="title"/>
          </p:nvPr>
        </p:nvSpPr>
        <p:spPr>
          <a:xfrm>
            <a:off x="561425" y="1012825"/>
            <a:ext cx="3045618" cy="3198394"/>
          </a:xfrm>
        </p:spPr>
        <p:txBody>
          <a:bodyPr vert="horz" lIns="91440" tIns="45720" rIns="91440" bIns="45720" rtlCol="0" anchor="b">
            <a:normAutofit/>
          </a:bodyPr>
          <a:lstStyle/>
          <a:p>
            <a:pPr algn="ctr" defTabSz="914400" eaLnBrk="1" hangingPunct="1">
              <a:lnSpc>
                <a:spcPct val="90000"/>
              </a:lnSpc>
            </a:pPr>
            <a:r>
              <a:rPr lang="en-US" sz="4700" kern="1200">
                <a:solidFill>
                  <a:srgbClr val="FFFFFF"/>
                </a:solidFill>
                <a:latin typeface="+mj-lt"/>
                <a:ea typeface="+mj-ea"/>
                <a:cs typeface="+mj-cs"/>
              </a:rPr>
              <a:t>The Imitation Game</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829" y="4331163"/>
            <a:ext cx="2153974"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8192686-4909-4E53-A86B-D0893A72A30E}"/>
              </a:ext>
            </a:extLst>
          </p:cNvPr>
          <p:cNvPicPr>
            <a:picLocks noChangeAspect="1"/>
          </p:cNvPicPr>
          <p:nvPr/>
        </p:nvPicPr>
        <p:blipFill>
          <a:blip r:embed="rId3"/>
          <a:stretch>
            <a:fillRect/>
          </a:stretch>
        </p:blipFill>
        <p:spPr>
          <a:xfrm>
            <a:off x="4291496" y="1207294"/>
            <a:ext cx="5457021" cy="4160875"/>
          </a:xfrm>
          <a:prstGeom prst="rect">
            <a:avLst/>
          </a:prstGeom>
        </p:spPr>
      </p:pic>
      <p:sp>
        <p:nvSpPr>
          <p:cNvPr id="4" name="Footer Placeholder 3">
            <a:extLst>
              <a:ext uri="{FF2B5EF4-FFF2-40B4-BE49-F238E27FC236}">
                <a16:creationId xmlns:a16="http://schemas.microsoft.com/office/drawing/2014/main" id="{E377C365-C6C0-423E-89AE-2DC577048A84}"/>
              </a:ext>
            </a:extLst>
          </p:cNvPr>
          <p:cNvSpPr>
            <a:spLocks noGrp="1"/>
          </p:cNvSpPr>
          <p:nvPr>
            <p:ph type="ftr" sz="quarter" idx="12"/>
          </p:nvPr>
        </p:nvSpPr>
        <p:spPr>
          <a:xfrm>
            <a:off x="4291496" y="7040540"/>
            <a:ext cx="3843511" cy="404427"/>
          </a:xfrm>
        </p:spPr>
        <p:txBody>
          <a:bodyPr vert="horz" lIns="91440" tIns="45720" rIns="91440" bIns="45720" rtlCol="0" anchor="ctr">
            <a:normAutofit/>
          </a:bodyPr>
          <a:lstStyle/>
          <a:p>
            <a:pPr algn="l" defTabSz="914400" eaLnBrk="1" hangingPunct="1">
              <a:spcAft>
                <a:spcPts val="600"/>
              </a:spcAft>
              <a:defRPr/>
            </a:pPr>
            <a:endParaRPr lang="en-US" altLang="en-US" sz="1200" kern="1200">
              <a:solidFill>
                <a:srgbClr val="595959"/>
              </a:solidFill>
              <a:latin typeface="+mn-lt"/>
              <a:ea typeface="+mn-ea"/>
              <a:cs typeface="+mn-cs"/>
            </a:endParaRPr>
          </a:p>
          <a:p>
            <a:pPr algn="l" defTabSz="914400" eaLnBrk="1" hangingPunct="1">
              <a:spcAft>
                <a:spcPts val="600"/>
              </a:spcAft>
              <a:defRPr/>
            </a:pPr>
            <a:endParaRPr lang="en-US" altLang="en-US" sz="1200" kern="1200">
              <a:solidFill>
                <a:srgbClr val="595959"/>
              </a:solidFill>
              <a:latin typeface="+mn-lt"/>
              <a:ea typeface="+mn-ea"/>
              <a:cs typeface="+mn-cs"/>
            </a:endParaRPr>
          </a:p>
        </p:txBody>
      </p:sp>
      <p:sp>
        <p:nvSpPr>
          <p:cNvPr id="14" name="Rectangle 13">
            <a:extLst>
              <a:ext uri="{FF2B5EF4-FFF2-40B4-BE49-F238E27FC236}">
                <a16:creationId xmlns:a16="http://schemas.microsoft.com/office/drawing/2014/main" id="{707E9E7A-3057-49AA-B90C-56853ED3A605}"/>
              </a:ext>
            </a:extLst>
          </p:cNvPr>
          <p:cNvSpPr/>
          <p:nvPr/>
        </p:nvSpPr>
        <p:spPr>
          <a:xfrm>
            <a:off x="4436626" y="7031562"/>
            <a:ext cx="5166759" cy="276999"/>
          </a:xfrm>
          <a:prstGeom prst="rect">
            <a:avLst/>
          </a:prstGeom>
        </p:spPr>
        <p:txBody>
          <a:bodyPr wrap="square">
            <a:spAutoFit/>
          </a:bodyPr>
          <a:lstStyle/>
          <a:p>
            <a:r>
              <a:rPr lang="en-US" sz="1200" i="1" dirty="0">
                <a:solidFill>
                  <a:srgbClr val="003399"/>
                </a:solidFill>
                <a:latin typeface="+mn-lt"/>
              </a:rPr>
              <a:t>https://en.wikipedia.org/wiki/Turing_test#/media/File:Turing_test_diagram.png</a:t>
            </a:r>
            <a:endParaRPr lang="en-SG" sz="1200" i="1" dirty="0">
              <a:solidFill>
                <a:srgbClr val="003399"/>
              </a:solidFill>
              <a:latin typeface="+mn-lt"/>
            </a:endParaRPr>
          </a:p>
        </p:txBody>
      </p:sp>
      <p:sp>
        <p:nvSpPr>
          <p:cNvPr id="12" name="Rectangle 11">
            <a:extLst>
              <a:ext uri="{FF2B5EF4-FFF2-40B4-BE49-F238E27FC236}">
                <a16:creationId xmlns:a16="http://schemas.microsoft.com/office/drawing/2014/main" id="{8A6EA92A-EF1C-488E-BA0D-BE94EF5818E1}"/>
              </a:ext>
            </a:extLst>
          </p:cNvPr>
          <p:cNvSpPr/>
          <p:nvPr/>
        </p:nvSpPr>
        <p:spPr>
          <a:xfrm>
            <a:off x="4256191" y="5419524"/>
            <a:ext cx="5527627" cy="1569660"/>
          </a:xfrm>
          <a:prstGeom prst="rect">
            <a:avLst/>
          </a:prstGeom>
        </p:spPr>
        <p:txBody>
          <a:bodyPr wrap="square">
            <a:spAutoFit/>
          </a:bodyPr>
          <a:lstStyle/>
          <a:p>
            <a:r>
              <a:rPr lang="en-GB" sz="1600" i="1" dirty="0">
                <a:solidFill>
                  <a:srgbClr val="003399"/>
                </a:solidFill>
                <a:latin typeface="+mn-lt"/>
              </a:rPr>
              <a:t>I believe that in about fifty years' time it will be possible, to programme computers … to make them play the imitation game so well that an average interrogator will not have more than 70 percent chance of making the right identification after five minutes of questioning. </a:t>
            </a:r>
          </a:p>
          <a:p>
            <a:pPr algn="r"/>
            <a:r>
              <a:rPr lang="en-GB" sz="1600" dirty="0">
                <a:solidFill>
                  <a:srgbClr val="003399"/>
                </a:solidFill>
                <a:latin typeface="+mn-lt"/>
              </a:rPr>
              <a:t>Alan M Turing, 1950</a:t>
            </a:r>
            <a:endParaRPr lang="en-SG" sz="1600" dirty="0">
              <a:solidFill>
                <a:srgbClr val="003399"/>
              </a:solidFill>
              <a:latin typeface="+mn-lt"/>
            </a:endParaRPr>
          </a:p>
        </p:txBody>
      </p:sp>
    </p:spTree>
    <p:extLst>
      <p:ext uri="{BB962C8B-B14F-4D97-AF65-F5344CB8AC3E}">
        <p14:creationId xmlns:p14="http://schemas.microsoft.com/office/powerpoint/2010/main" val="4148476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F7D8-7A43-4C8C-AD88-61B43ECE3822}"/>
              </a:ext>
            </a:extLst>
          </p:cNvPr>
          <p:cNvSpPr>
            <a:spLocks noGrp="1"/>
          </p:cNvSpPr>
          <p:nvPr>
            <p:ph type="title"/>
          </p:nvPr>
        </p:nvSpPr>
        <p:spPr/>
        <p:txBody>
          <a:bodyPr/>
          <a:lstStyle/>
          <a:p>
            <a:r>
              <a:rPr lang="en-US" sz="2800" dirty="0"/>
              <a:t>From artificial intelligence to machine learning</a:t>
            </a:r>
            <a:endParaRPr lang="en-SG" sz="2800" dirty="0"/>
          </a:p>
        </p:txBody>
      </p:sp>
      <p:sp>
        <p:nvSpPr>
          <p:cNvPr id="4" name="Footer Placeholder 3">
            <a:extLst>
              <a:ext uri="{FF2B5EF4-FFF2-40B4-BE49-F238E27FC236}">
                <a16:creationId xmlns:a16="http://schemas.microsoft.com/office/drawing/2014/main" id="{41636DCF-5730-46DC-A078-51D66F2D194C}"/>
              </a:ext>
            </a:extLst>
          </p:cNvPr>
          <p:cNvSpPr>
            <a:spLocks noGrp="1"/>
          </p:cNvSpPr>
          <p:nvPr>
            <p:ph type="ftr" sz="quarter" idx="12"/>
          </p:nvPr>
        </p:nvSpPr>
        <p:spPr/>
        <p:txBody>
          <a:bodyPr/>
          <a:lstStyle/>
          <a:p>
            <a:pPr>
              <a:defRPr/>
            </a:pPr>
            <a:endParaRPr lang="en-GB" altLang="en-US"/>
          </a:p>
          <a:p>
            <a:pPr>
              <a:defRPr/>
            </a:pPr>
            <a:endParaRPr lang="en-GB" altLang="en-US"/>
          </a:p>
        </p:txBody>
      </p:sp>
      <p:sp>
        <p:nvSpPr>
          <p:cNvPr id="7" name="Bent Up Arrow 6">
            <a:extLst>
              <a:ext uri="{FF2B5EF4-FFF2-40B4-BE49-F238E27FC236}">
                <a16:creationId xmlns:a16="http://schemas.microsoft.com/office/drawing/2014/main" id="{30497884-4B0F-0F42-9A42-50D5D5E63AAD}"/>
              </a:ext>
            </a:extLst>
          </p:cNvPr>
          <p:cNvSpPr/>
          <p:nvPr/>
        </p:nvSpPr>
        <p:spPr>
          <a:xfrm rot="5400000">
            <a:off x="1658324" y="3545182"/>
            <a:ext cx="1263764" cy="1438751"/>
          </a:xfrm>
          <a:prstGeom prst="bentUpArrow">
            <a:avLst>
              <a:gd name="adj1" fmla="val 32840"/>
              <a:gd name="adj2" fmla="val 25000"/>
              <a:gd name="adj3" fmla="val 35780"/>
            </a:avLst>
          </a:prstGeom>
        </p:spPr>
        <p:style>
          <a:lnRef idx="0">
            <a:schemeClr val="accent4"/>
          </a:lnRef>
          <a:fillRef idx="3">
            <a:schemeClr val="accent4"/>
          </a:fillRef>
          <a:effectRef idx="3">
            <a:schemeClr val="accent4"/>
          </a:effectRef>
          <a:fontRef idx="minor">
            <a:schemeClr val="lt1">
              <a:hueOff val="0"/>
              <a:satOff val="0"/>
              <a:lumOff val="0"/>
              <a:alphaOff val="0"/>
            </a:schemeClr>
          </a:fontRef>
        </p:style>
      </p:sp>
      <p:grpSp>
        <p:nvGrpSpPr>
          <p:cNvPr id="8" name="Group 7">
            <a:extLst>
              <a:ext uri="{FF2B5EF4-FFF2-40B4-BE49-F238E27FC236}">
                <a16:creationId xmlns:a16="http://schemas.microsoft.com/office/drawing/2014/main" id="{1BBBDFB4-6CA9-6240-AF5D-F79AAB01EE8C}"/>
              </a:ext>
            </a:extLst>
          </p:cNvPr>
          <p:cNvGrpSpPr/>
          <p:nvPr/>
        </p:nvGrpSpPr>
        <p:grpSpPr>
          <a:xfrm>
            <a:off x="812633" y="2199836"/>
            <a:ext cx="4022959" cy="1415140"/>
            <a:chOff x="149971" y="26773"/>
            <a:chExt cx="4022959" cy="1415140"/>
          </a:xfrm>
        </p:grpSpPr>
        <p:sp>
          <p:nvSpPr>
            <p:cNvPr id="16" name="Rounded Rectangle 15">
              <a:extLst>
                <a:ext uri="{FF2B5EF4-FFF2-40B4-BE49-F238E27FC236}">
                  <a16:creationId xmlns:a16="http://schemas.microsoft.com/office/drawing/2014/main" id="{9B4FDEF6-FDB3-EC44-86B4-CAD99EAE9726}"/>
                </a:ext>
              </a:extLst>
            </p:cNvPr>
            <p:cNvSpPr/>
            <p:nvPr/>
          </p:nvSpPr>
          <p:spPr>
            <a:xfrm>
              <a:off x="149971" y="26773"/>
              <a:ext cx="4022959" cy="1415140"/>
            </a:xfrm>
            <a:prstGeom prst="roundRect">
              <a:avLst>
                <a:gd name="adj" fmla="val 16670"/>
              </a:avLst>
            </a:prstGeom>
          </p:spPr>
          <p:style>
            <a:lnRef idx="1">
              <a:schemeClr val="accent1"/>
            </a:lnRef>
            <a:fillRef idx="2">
              <a:schemeClr val="accent1"/>
            </a:fillRef>
            <a:effectRef idx="1">
              <a:schemeClr val="accent1"/>
            </a:effectRef>
            <a:fontRef idx="minor">
              <a:schemeClr val="dk1"/>
            </a:fontRef>
          </p:style>
        </p:sp>
        <p:sp>
          <p:nvSpPr>
            <p:cNvPr id="17" name="Rounded Rectangle 5">
              <a:extLst>
                <a:ext uri="{FF2B5EF4-FFF2-40B4-BE49-F238E27FC236}">
                  <a16:creationId xmlns:a16="http://schemas.microsoft.com/office/drawing/2014/main" id="{81348B22-8F17-484E-9E7C-EB284C821D64}"/>
                </a:ext>
              </a:extLst>
            </p:cNvPr>
            <p:cNvSpPr txBox="1"/>
            <p:nvPr/>
          </p:nvSpPr>
          <p:spPr>
            <a:xfrm>
              <a:off x="219065" y="95867"/>
              <a:ext cx="3884771" cy="1276952"/>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i="1" kern="1200" dirty="0">
                  <a:solidFill>
                    <a:srgbClr val="003399"/>
                  </a:solidFill>
                  <a:latin typeface="+mn-lt"/>
                  <a:ea typeface="+mn-ea"/>
                  <a:cs typeface="+mn-cs"/>
                </a:rPr>
                <a:t>C</a:t>
              </a:r>
              <a:r>
                <a:rPr lang="en-SG" sz="2800" i="1" kern="1200" dirty="0">
                  <a:solidFill>
                    <a:srgbClr val="003399"/>
                  </a:solidFill>
                  <a:latin typeface="+mn-lt"/>
                  <a:ea typeface="+mn-ea"/>
                  <a:cs typeface="+mn-cs"/>
                </a:rPr>
                <a:t>an machines think?</a:t>
              </a:r>
            </a:p>
          </p:txBody>
        </p:sp>
      </p:grpSp>
      <p:sp>
        <p:nvSpPr>
          <p:cNvPr id="9" name="Bent Up Arrow 8">
            <a:extLst>
              <a:ext uri="{FF2B5EF4-FFF2-40B4-BE49-F238E27FC236}">
                <a16:creationId xmlns:a16="http://schemas.microsoft.com/office/drawing/2014/main" id="{B77DA366-2999-A343-A923-EE8F6A8FEAE2}"/>
              </a:ext>
            </a:extLst>
          </p:cNvPr>
          <p:cNvSpPr/>
          <p:nvPr/>
        </p:nvSpPr>
        <p:spPr>
          <a:xfrm rot="5400000">
            <a:off x="3938269" y="5199540"/>
            <a:ext cx="1263764" cy="1438751"/>
          </a:xfrm>
          <a:prstGeom prst="bentUpArrow">
            <a:avLst>
              <a:gd name="adj1" fmla="val 32840"/>
              <a:gd name="adj2" fmla="val 25000"/>
              <a:gd name="adj3" fmla="val 35780"/>
            </a:avLst>
          </a:prstGeom>
        </p:spPr>
        <p:style>
          <a:lnRef idx="0">
            <a:schemeClr val="accent4"/>
          </a:lnRef>
          <a:fillRef idx="3">
            <a:schemeClr val="accent4"/>
          </a:fillRef>
          <a:effectRef idx="3">
            <a:schemeClr val="accent4"/>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5676871F-96D7-2443-9355-481717C05B83}"/>
              </a:ext>
            </a:extLst>
          </p:cNvPr>
          <p:cNvGrpSpPr/>
          <p:nvPr/>
        </p:nvGrpSpPr>
        <p:grpSpPr>
          <a:xfrm>
            <a:off x="2992837" y="3835630"/>
            <a:ext cx="3780474" cy="1415140"/>
            <a:chOff x="2330175" y="1662567"/>
            <a:chExt cx="3780474" cy="1415140"/>
          </a:xfrm>
        </p:grpSpPr>
        <p:sp>
          <p:nvSpPr>
            <p:cNvPr id="14" name="Rounded Rectangle 13">
              <a:extLst>
                <a:ext uri="{FF2B5EF4-FFF2-40B4-BE49-F238E27FC236}">
                  <a16:creationId xmlns:a16="http://schemas.microsoft.com/office/drawing/2014/main" id="{9B078443-9403-6540-A90B-A6DE3513D69E}"/>
                </a:ext>
              </a:extLst>
            </p:cNvPr>
            <p:cNvSpPr/>
            <p:nvPr/>
          </p:nvSpPr>
          <p:spPr>
            <a:xfrm>
              <a:off x="2330175" y="1662567"/>
              <a:ext cx="3780474" cy="1415140"/>
            </a:xfrm>
            <a:prstGeom prst="roundRect">
              <a:avLst>
                <a:gd name="adj" fmla="val 16670"/>
              </a:avLst>
            </a:prstGeom>
          </p:spPr>
          <p:style>
            <a:lnRef idx="1">
              <a:schemeClr val="accent4"/>
            </a:lnRef>
            <a:fillRef idx="2">
              <a:schemeClr val="accent4"/>
            </a:fillRef>
            <a:effectRef idx="1">
              <a:schemeClr val="accent4"/>
            </a:effectRef>
            <a:fontRef idx="minor">
              <a:schemeClr val="dk1"/>
            </a:fontRef>
          </p:style>
        </p:sp>
        <p:sp>
          <p:nvSpPr>
            <p:cNvPr id="15" name="Rounded Rectangle 8">
              <a:extLst>
                <a:ext uri="{FF2B5EF4-FFF2-40B4-BE49-F238E27FC236}">
                  <a16:creationId xmlns:a16="http://schemas.microsoft.com/office/drawing/2014/main" id="{E7F24082-DC03-954D-AAC0-809FB943FEF2}"/>
                </a:ext>
              </a:extLst>
            </p:cNvPr>
            <p:cNvSpPr txBox="1"/>
            <p:nvPr/>
          </p:nvSpPr>
          <p:spPr>
            <a:xfrm>
              <a:off x="2399269" y="1731661"/>
              <a:ext cx="3642286" cy="1276952"/>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i="1" kern="1200" dirty="0">
                  <a:solidFill>
                    <a:srgbClr val="003399"/>
                  </a:solidFill>
                  <a:latin typeface="Times New Roman"/>
                  <a:ea typeface="+mn-ea"/>
                  <a:cs typeface="+mn-cs"/>
                </a:rPr>
                <a:t>Can machines do what thinking beings do?</a:t>
              </a:r>
              <a:endParaRPr lang="en-SG" sz="2800" i="1" kern="1200" dirty="0">
                <a:solidFill>
                  <a:srgbClr val="003399"/>
                </a:solidFill>
                <a:latin typeface="Times New Roman"/>
                <a:ea typeface="+mn-ea"/>
                <a:cs typeface="+mn-cs"/>
              </a:endParaRPr>
            </a:p>
          </p:txBody>
        </p:sp>
      </p:grpSp>
      <p:grpSp>
        <p:nvGrpSpPr>
          <p:cNvPr id="11" name="Group 10">
            <a:extLst>
              <a:ext uri="{FF2B5EF4-FFF2-40B4-BE49-F238E27FC236}">
                <a16:creationId xmlns:a16="http://schemas.microsoft.com/office/drawing/2014/main" id="{7740B7D4-A240-A14D-A3E6-9A643710F429}"/>
              </a:ext>
            </a:extLst>
          </p:cNvPr>
          <p:cNvGrpSpPr/>
          <p:nvPr/>
        </p:nvGrpSpPr>
        <p:grpSpPr>
          <a:xfrm>
            <a:off x="5250225" y="5471423"/>
            <a:ext cx="3890527" cy="1415140"/>
            <a:chOff x="4587563" y="3298360"/>
            <a:chExt cx="3890527" cy="1415140"/>
          </a:xfrm>
        </p:grpSpPr>
        <p:sp>
          <p:nvSpPr>
            <p:cNvPr id="12" name="Rounded Rectangle 11">
              <a:extLst>
                <a:ext uri="{FF2B5EF4-FFF2-40B4-BE49-F238E27FC236}">
                  <a16:creationId xmlns:a16="http://schemas.microsoft.com/office/drawing/2014/main" id="{4F4C17FC-16BB-9748-AC27-CE2C6B760E50}"/>
                </a:ext>
              </a:extLst>
            </p:cNvPr>
            <p:cNvSpPr/>
            <p:nvPr/>
          </p:nvSpPr>
          <p:spPr>
            <a:xfrm>
              <a:off x="4587563" y="3298360"/>
              <a:ext cx="3890527" cy="1415140"/>
            </a:xfrm>
            <a:prstGeom prst="roundRect">
              <a:avLst>
                <a:gd name="adj" fmla="val 16670"/>
              </a:avLst>
            </a:prstGeom>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sp>
        <p:sp>
          <p:nvSpPr>
            <p:cNvPr id="13" name="Rounded Rectangle 10">
              <a:extLst>
                <a:ext uri="{FF2B5EF4-FFF2-40B4-BE49-F238E27FC236}">
                  <a16:creationId xmlns:a16="http://schemas.microsoft.com/office/drawing/2014/main" id="{941EDA19-7C7F-8542-9408-FF0B81918885}"/>
                </a:ext>
              </a:extLst>
            </p:cNvPr>
            <p:cNvSpPr txBox="1"/>
            <p:nvPr/>
          </p:nvSpPr>
          <p:spPr>
            <a:xfrm>
              <a:off x="4656657" y="3367454"/>
              <a:ext cx="3752339" cy="12769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i="1" kern="1200" dirty="0">
                  <a:solidFill>
                    <a:srgbClr val="003399"/>
                  </a:solidFill>
                  <a:latin typeface="Times New Roman"/>
                  <a:ea typeface="+mn-ea"/>
                  <a:cs typeface="+mn-cs"/>
                </a:rPr>
                <a:t>How can machines learn to do some things that thinking beings do?</a:t>
              </a:r>
              <a:endParaRPr lang="en-SG" sz="2800" i="1" kern="1200" dirty="0">
                <a:solidFill>
                  <a:srgbClr val="003399"/>
                </a:solidFill>
                <a:latin typeface="Times New Roman"/>
                <a:ea typeface="+mn-ea"/>
                <a:cs typeface="+mn-cs"/>
              </a:endParaRPr>
            </a:p>
          </p:txBody>
        </p:sp>
      </p:grpSp>
    </p:spTree>
    <p:extLst>
      <p:ext uri="{BB962C8B-B14F-4D97-AF65-F5344CB8AC3E}">
        <p14:creationId xmlns:p14="http://schemas.microsoft.com/office/powerpoint/2010/main" val="28199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1"/>
            <a:ext cx="10152062" cy="75998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67902" y="356363"/>
            <a:ext cx="9637038" cy="688346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017DEE3-BEA8-4633-B32C-E85F52DC6BEF}"/>
              </a:ext>
            </a:extLst>
          </p:cNvPr>
          <p:cNvSpPr txBox="1">
            <a:spLocks/>
          </p:cNvSpPr>
          <p:nvPr/>
        </p:nvSpPr>
        <p:spPr bwMode="auto">
          <a:xfrm>
            <a:off x="1269007" y="1243171"/>
            <a:ext cx="7614047" cy="31457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algn="l" defTabSz="1014413" rtl="0" eaLnBrk="0" fontAlgn="base" hangingPunct="0">
              <a:spcBef>
                <a:spcPct val="20000"/>
              </a:spcBef>
              <a:spcAft>
                <a:spcPct val="0"/>
              </a:spcAft>
              <a:defRPr sz="2500" b="1" kern="1200">
                <a:solidFill>
                  <a:srgbClr val="003399"/>
                </a:solidFill>
                <a:latin typeface="+mn-lt"/>
                <a:ea typeface="+mn-ea"/>
                <a:cs typeface="+mn-cs"/>
              </a:defRPr>
            </a:lvl1pPr>
            <a:lvl2pPr marL="374650" indent="6350" algn="l" defTabSz="1014413" rtl="0" eaLnBrk="0" fontAlgn="base" hangingPunct="0">
              <a:spcBef>
                <a:spcPct val="20000"/>
              </a:spcBef>
              <a:spcAft>
                <a:spcPct val="0"/>
              </a:spcAft>
              <a:defRPr sz="2600" kern="1200">
                <a:solidFill>
                  <a:srgbClr val="003399"/>
                </a:solidFill>
                <a:latin typeface="+mn-lt"/>
                <a:ea typeface="+mn-ea"/>
                <a:cs typeface="+mn-cs"/>
              </a:defRPr>
            </a:lvl2pPr>
            <a:lvl3pPr marL="755650" algn="l" defTabSz="1014413" rtl="0" eaLnBrk="0" fontAlgn="base" hangingPunct="0">
              <a:spcBef>
                <a:spcPct val="20000"/>
              </a:spcBef>
              <a:spcAft>
                <a:spcPct val="0"/>
              </a:spcAft>
              <a:defRPr sz="2200" b="1" kern="1200">
                <a:solidFill>
                  <a:srgbClr val="FF6600"/>
                </a:solidFill>
                <a:latin typeface="+mn-lt"/>
                <a:ea typeface="+mn-ea"/>
                <a:cs typeface="+mn-cs"/>
              </a:defRPr>
            </a:lvl3pPr>
            <a:lvl4pPr marL="1143000" indent="6350" algn="l" defTabSz="1014413" rtl="0" eaLnBrk="0" fontAlgn="base" hangingPunct="0">
              <a:spcBef>
                <a:spcPct val="20000"/>
              </a:spcBef>
              <a:spcAft>
                <a:spcPct val="0"/>
              </a:spcAft>
              <a:defRPr sz="2200" i="1" kern="1200">
                <a:solidFill>
                  <a:srgbClr val="003399"/>
                </a:solidFill>
                <a:latin typeface="+mn-lt"/>
                <a:ea typeface="+mn-ea"/>
                <a:cs typeface="+mn-cs"/>
              </a:defRPr>
            </a:lvl4pPr>
            <a:lvl5pPr marL="1524000" algn="l" defTabSz="1014413" rtl="0" eaLnBrk="0" fontAlgn="base" hangingPunct="0">
              <a:spcBef>
                <a:spcPct val="20000"/>
              </a:spcBef>
              <a:spcAft>
                <a:spcPct val="0"/>
              </a:spcAft>
              <a:defRPr sz="20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400" eaLnBrk="1" hangingPunct="1">
              <a:lnSpc>
                <a:spcPct val="90000"/>
              </a:lnSpc>
              <a:spcBef>
                <a:spcPct val="0"/>
              </a:spcBef>
              <a:spcAft>
                <a:spcPts val="600"/>
              </a:spcAft>
            </a:pPr>
            <a:r>
              <a:rPr lang="en-US" sz="5200" b="0" kern="1200" dirty="0">
                <a:solidFill>
                  <a:schemeClr val="tx1"/>
                </a:solidFill>
                <a:latin typeface="+mj-lt"/>
                <a:ea typeface="+mj-ea"/>
                <a:cs typeface="+mj-cs"/>
              </a:rPr>
              <a:t>In this class, we are interested in the study of </a:t>
            </a:r>
            <a:r>
              <a:rPr lang="en-US" sz="5200" kern="1200" dirty="0">
                <a:solidFill>
                  <a:schemeClr val="tx1"/>
                </a:solidFill>
                <a:latin typeface="+mj-lt"/>
                <a:ea typeface="+mj-ea"/>
                <a:cs typeface="+mj-cs"/>
              </a:rPr>
              <a:t>algorithmic </a:t>
            </a:r>
            <a:r>
              <a:rPr lang="en-US" sz="5200" b="0" kern="1200" dirty="0">
                <a:solidFill>
                  <a:schemeClr val="tx1"/>
                </a:solidFill>
                <a:latin typeface="+mj-lt"/>
                <a:ea typeface="+mj-ea"/>
                <a:cs typeface="+mj-cs"/>
              </a:rPr>
              <a:t>approaches to learning</a:t>
            </a: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33924" y="4551750"/>
            <a:ext cx="2284214"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1666A1E-2353-4089-A7E5-003CDEAD35B5}"/>
              </a:ext>
            </a:extLst>
          </p:cNvPr>
          <p:cNvSpPr>
            <a:spLocks noGrp="1"/>
          </p:cNvSpPr>
          <p:nvPr>
            <p:ph type="ftr" sz="quarter" idx="12"/>
          </p:nvPr>
        </p:nvSpPr>
        <p:spPr>
          <a:xfrm>
            <a:off x="3362870" y="6822734"/>
            <a:ext cx="3426321" cy="404426"/>
          </a:xfrm>
        </p:spPr>
        <p:txBody>
          <a:bodyPr vert="horz" lIns="91440" tIns="45720" rIns="91440" bIns="45720" rtlCol="0" anchor="ctr">
            <a:normAutofit/>
          </a:bodyPr>
          <a:lstStyle/>
          <a:p>
            <a:pPr defTabSz="914400" eaLnBrk="1" hangingPunct="1">
              <a:spcAft>
                <a:spcPts val="600"/>
              </a:spcAft>
              <a:defRPr/>
            </a:pPr>
            <a:endParaRPr lang="en-US" altLang="en-US" sz="1200" kern="1200">
              <a:solidFill>
                <a:schemeClr val="tx1">
                  <a:tint val="75000"/>
                </a:schemeClr>
              </a:solidFill>
              <a:latin typeface="+mn-lt"/>
              <a:ea typeface="+mn-ea"/>
              <a:cs typeface="+mn-cs"/>
            </a:endParaRPr>
          </a:p>
          <a:p>
            <a:pPr defTabSz="914400" eaLnBrk="1" hangingPunct="1">
              <a:spcAft>
                <a:spcPts val="600"/>
              </a:spcAft>
              <a:defRPr/>
            </a:pPr>
            <a:endParaRPr lang="en-US" alt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17347408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425D-C6BF-49C7-87AB-2870E0F25175}"/>
              </a:ext>
            </a:extLst>
          </p:cNvPr>
          <p:cNvSpPr>
            <a:spLocks noGrp="1"/>
          </p:cNvSpPr>
          <p:nvPr>
            <p:ph type="title"/>
          </p:nvPr>
        </p:nvSpPr>
        <p:spPr/>
        <p:txBody>
          <a:bodyPr/>
          <a:lstStyle/>
          <a:p>
            <a:r>
              <a:rPr lang="en-US" dirty="0"/>
              <a:t>A concrete definition of learning</a:t>
            </a:r>
            <a:endParaRPr lang="en-SG" dirty="0"/>
          </a:p>
        </p:txBody>
      </p:sp>
      <p:sp>
        <p:nvSpPr>
          <p:cNvPr id="3" name="Content Placeholder 2">
            <a:extLst>
              <a:ext uri="{FF2B5EF4-FFF2-40B4-BE49-F238E27FC236}">
                <a16:creationId xmlns:a16="http://schemas.microsoft.com/office/drawing/2014/main" id="{35CDA561-18DE-422D-B3C8-D9A9BBF22DE1}"/>
              </a:ext>
            </a:extLst>
          </p:cNvPr>
          <p:cNvSpPr>
            <a:spLocks noGrp="1"/>
          </p:cNvSpPr>
          <p:nvPr>
            <p:ph idx="1"/>
          </p:nvPr>
        </p:nvSpPr>
        <p:spPr>
          <a:xfrm>
            <a:off x="762000" y="2154879"/>
            <a:ext cx="8628062" cy="2176615"/>
          </a:xfrm>
        </p:spPr>
        <p:txBody>
          <a:bodyPr/>
          <a:lstStyle/>
          <a:p>
            <a:r>
              <a:rPr lang="en-GB" b="0" i="1" dirty="0"/>
              <a:t>A computer program is said to learn from experience E with respect to some class of tasks T and performance measure P if its performance at tasks in T, as measured by P, improves with experience E.</a:t>
            </a:r>
          </a:p>
          <a:p>
            <a:pPr algn="r"/>
            <a:r>
              <a:rPr lang="en-US" dirty="0"/>
              <a:t>Tom Mitchell</a:t>
            </a:r>
            <a:endParaRPr lang="en-GB" b="0" i="1" dirty="0"/>
          </a:p>
          <a:p>
            <a:endParaRPr lang="en-SG" i="1" dirty="0"/>
          </a:p>
        </p:txBody>
      </p:sp>
      <p:sp>
        <p:nvSpPr>
          <p:cNvPr id="4" name="Footer Placeholder 3">
            <a:extLst>
              <a:ext uri="{FF2B5EF4-FFF2-40B4-BE49-F238E27FC236}">
                <a16:creationId xmlns:a16="http://schemas.microsoft.com/office/drawing/2014/main" id="{90572214-EB20-433E-99F0-1627C55D1A92}"/>
              </a:ext>
            </a:extLst>
          </p:cNvPr>
          <p:cNvSpPr>
            <a:spLocks noGrp="1"/>
          </p:cNvSpPr>
          <p:nvPr>
            <p:ph type="ftr" sz="quarter" idx="12"/>
          </p:nvPr>
        </p:nvSpPr>
        <p:spPr/>
        <p:txBody>
          <a:bodyPr/>
          <a:lstStyle/>
          <a:p>
            <a:pPr>
              <a:defRPr/>
            </a:pPr>
            <a:endParaRPr lang="en-GB" altLang="en-US"/>
          </a:p>
          <a:p>
            <a:pPr>
              <a:defRPr/>
            </a:pPr>
            <a:endParaRPr lang="en-GB" altLang="en-US"/>
          </a:p>
        </p:txBody>
      </p:sp>
      <p:pic>
        <p:nvPicPr>
          <p:cNvPr id="6" name="Picture 5">
            <a:extLst>
              <a:ext uri="{FF2B5EF4-FFF2-40B4-BE49-F238E27FC236}">
                <a16:creationId xmlns:a16="http://schemas.microsoft.com/office/drawing/2014/main" id="{1E252B18-CA1C-40AC-9200-13F4B9B18213}"/>
              </a:ext>
            </a:extLst>
          </p:cNvPr>
          <p:cNvPicPr>
            <a:picLocks noChangeAspect="1"/>
          </p:cNvPicPr>
          <p:nvPr/>
        </p:nvPicPr>
        <p:blipFill>
          <a:blip r:embed="rId3"/>
          <a:stretch>
            <a:fillRect/>
          </a:stretch>
        </p:blipFill>
        <p:spPr>
          <a:xfrm>
            <a:off x="2637631" y="4219532"/>
            <a:ext cx="4876800" cy="270488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D4BFB7-6544-4FD3-A56B-BC38F489C3CE}"/>
                  </a:ext>
                </a:extLst>
              </p:cNvPr>
              <p:cNvSpPr txBox="1"/>
              <p:nvPr/>
            </p:nvSpPr>
            <p:spPr>
              <a:xfrm>
                <a:off x="1037431" y="4632164"/>
                <a:ext cx="1219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6600"/>
                          </a:solidFill>
                          <a:latin typeface="Cambria Math" panose="02040503050406030204" pitchFamily="18" charset="0"/>
                        </a:rPr>
                        <m:t>8÷2(2+2)</m:t>
                      </m:r>
                    </m:oMath>
                  </m:oMathPara>
                </a14:m>
                <a:endParaRPr lang="en-SG" sz="1400" dirty="0">
                  <a:solidFill>
                    <a:srgbClr val="FF6600"/>
                  </a:solidFill>
                </a:endParaRPr>
              </a:p>
            </p:txBody>
          </p:sp>
        </mc:Choice>
        <mc:Fallback xmlns="">
          <p:sp>
            <p:nvSpPr>
              <p:cNvPr id="5" name="TextBox 4">
                <a:extLst>
                  <a:ext uri="{FF2B5EF4-FFF2-40B4-BE49-F238E27FC236}">
                    <a16:creationId xmlns:a16="http://schemas.microsoft.com/office/drawing/2014/main" id="{80D4BFB7-6544-4FD3-A56B-BC38F489C3CE}"/>
                  </a:ext>
                </a:extLst>
              </p:cNvPr>
              <p:cNvSpPr txBox="1">
                <a:spLocks noRot="1" noChangeAspect="1" noMove="1" noResize="1" noEditPoints="1" noAdjustHandles="1" noChangeArrowheads="1" noChangeShapeType="1" noTextEdit="1"/>
              </p:cNvSpPr>
              <p:nvPr/>
            </p:nvSpPr>
            <p:spPr>
              <a:xfrm>
                <a:off x="1037431" y="4632164"/>
                <a:ext cx="1219200" cy="307777"/>
              </a:xfrm>
              <a:prstGeom prst="rect">
                <a:avLst/>
              </a:prstGeom>
              <a:blipFill>
                <a:blip r:embed="rId4"/>
                <a:stretch>
                  <a:fillRect b="-12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1F72F35-55D9-4171-9176-6C16AFBC2D5C}"/>
              </a:ext>
            </a:extLst>
          </p:cNvPr>
          <p:cNvSpPr txBox="1"/>
          <p:nvPr/>
        </p:nvSpPr>
        <p:spPr>
          <a:xfrm>
            <a:off x="1189831" y="5166717"/>
            <a:ext cx="990600" cy="307777"/>
          </a:xfrm>
          <a:prstGeom prst="rect">
            <a:avLst/>
          </a:prstGeom>
          <a:noFill/>
        </p:spPr>
        <p:txBody>
          <a:bodyPr wrap="square" rtlCol="0">
            <a:spAutoFit/>
          </a:bodyPr>
          <a:lstStyle/>
          <a:p>
            <a:r>
              <a:rPr lang="en-US" sz="1400" dirty="0">
                <a:solidFill>
                  <a:srgbClr val="FF6600"/>
                </a:solidFill>
              </a:rPr>
              <a:t>calc(*</a:t>
            </a:r>
            <a:r>
              <a:rPr lang="en-US" sz="1400" dirty="0" err="1">
                <a:solidFill>
                  <a:srgbClr val="FF6600"/>
                </a:solidFill>
              </a:rPr>
              <a:t>args</a:t>
            </a:r>
            <a:r>
              <a:rPr lang="en-US" sz="1400" dirty="0">
                <a:solidFill>
                  <a:srgbClr val="FF6600"/>
                </a:solidFill>
              </a:rPr>
              <a:t>)</a:t>
            </a:r>
            <a:endParaRPr lang="en-SG" sz="1400" dirty="0">
              <a:solidFill>
                <a:srgbClr val="FF6600"/>
              </a:solidFill>
            </a:endParaRPr>
          </a:p>
        </p:txBody>
      </p:sp>
      <p:sp>
        <p:nvSpPr>
          <p:cNvPr id="8" name="TextBox 7">
            <a:extLst>
              <a:ext uri="{FF2B5EF4-FFF2-40B4-BE49-F238E27FC236}">
                <a16:creationId xmlns:a16="http://schemas.microsoft.com/office/drawing/2014/main" id="{4A3B8757-76B1-420C-B1C8-9C6D1CC59A9E}"/>
              </a:ext>
            </a:extLst>
          </p:cNvPr>
          <p:cNvSpPr txBox="1"/>
          <p:nvPr/>
        </p:nvSpPr>
        <p:spPr>
          <a:xfrm>
            <a:off x="7743031" y="4939941"/>
            <a:ext cx="762000" cy="307777"/>
          </a:xfrm>
          <a:prstGeom prst="rect">
            <a:avLst/>
          </a:prstGeom>
          <a:noFill/>
        </p:spPr>
        <p:txBody>
          <a:bodyPr wrap="square" rtlCol="0">
            <a:spAutoFit/>
          </a:bodyPr>
          <a:lstStyle/>
          <a:p>
            <a:r>
              <a:rPr lang="en-US" sz="1400" dirty="0">
                <a:solidFill>
                  <a:srgbClr val="FF6600"/>
                </a:solidFill>
              </a:rPr>
              <a:t>16</a:t>
            </a:r>
            <a:endParaRPr lang="en-SG" sz="1400" dirty="0">
              <a:solidFill>
                <a:srgbClr val="FF660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48A7C0-A78F-4345-91F4-8C036E222AE6}"/>
                  </a:ext>
                </a:extLst>
              </p:cNvPr>
              <p:cNvSpPr txBox="1"/>
              <p:nvPr/>
            </p:nvSpPr>
            <p:spPr>
              <a:xfrm>
                <a:off x="1037431" y="6003764"/>
                <a:ext cx="12192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2"/>
                          </a:solidFill>
                          <a:latin typeface="Cambria Math" panose="02040503050406030204" pitchFamily="18" charset="0"/>
                        </a:rPr>
                        <m:t>8÷2(2+2)</m:t>
                      </m:r>
                    </m:oMath>
                  </m:oMathPara>
                </a14:m>
                <a:endParaRPr lang="en-SG" sz="1400" dirty="0">
                  <a:solidFill>
                    <a:schemeClr val="bg2"/>
                  </a:solidFill>
                </a:endParaRPr>
              </a:p>
            </p:txBody>
          </p:sp>
        </mc:Choice>
        <mc:Fallback xmlns="">
          <p:sp>
            <p:nvSpPr>
              <p:cNvPr id="9" name="TextBox 8">
                <a:extLst>
                  <a:ext uri="{FF2B5EF4-FFF2-40B4-BE49-F238E27FC236}">
                    <a16:creationId xmlns:a16="http://schemas.microsoft.com/office/drawing/2014/main" id="{2A48A7C0-A78F-4345-91F4-8C036E222AE6}"/>
                  </a:ext>
                </a:extLst>
              </p:cNvPr>
              <p:cNvSpPr txBox="1">
                <a:spLocks noRot="1" noChangeAspect="1" noMove="1" noResize="1" noEditPoints="1" noAdjustHandles="1" noChangeArrowheads="1" noChangeShapeType="1" noTextEdit="1"/>
              </p:cNvSpPr>
              <p:nvPr/>
            </p:nvSpPr>
            <p:spPr>
              <a:xfrm>
                <a:off x="1037431" y="6003764"/>
                <a:ext cx="1219200" cy="307777"/>
              </a:xfrm>
              <a:prstGeom prst="rect">
                <a:avLst/>
              </a:prstGeom>
              <a:blipFill>
                <a:blip r:embed="rId5"/>
                <a:stretch>
                  <a:fillRect b="-12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B3C8425-852C-4928-8B90-1C3ABD1CC9B7}"/>
              </a:ext>
            </a:extLst>
          </p:cNvPr>
          <p:cNvSpPr txBox="1"/>
          <p:nvPr/>
        </p:nvSpPr>
        <p:spPr>
          <a:xfrm>
            <a:off x="1189831" y="6538317"/>
            <a:ext cx="990600" cy="307777"/>
          </a:xfrm>
          <a:prstGeom prst="rect">
            <a:avLst/>
          </a:prstGeom>
          <a:noFill/>
        </p:spPr>
        <p:txBody>
          <a:bodyPr wrap="square" rtlCol="0">
            <a:spAutoFit/>
          </a:bodyPr>
          <a:lstStyle/>
          <a:p>
            <a:r>
              <a:rPr lang="en-US" sz="1400" dirty="0">
                <a:solidFill>
                  <a:schemeClr val="bg2"/>
                </a:solidFill>
              </a:rPr>
              <a:t>16</a:t>
            </a:r>
            <a:endParaRPr lang="en-SG" sz="1400" dirty="0">
              <a:solidFill>
                <a:schemeClr val="bg2"/>
              </a:solidFill>
            </a:endParaRPr>
          </a:p>
        </p:txBody>
      </p:sp>
      <p:sp>
        <p:nvSpPr>
          <p:cNvPr id="11" name="TextBox 10">
            <a:extLst>
              <a:ext uri="{FF2B5EF4-FFF2-40B4-BE49-F238E27FC236}">
                <a16:creationId xmlns:a16="http://schemas.microsoft.com/office/drawing/2014/main" id="{C15AC77D-2C2B-4D43-890B-61F617391F51}"/>
              </a:ext>
            </a:extLst>
          </p:cNvPr>
          <p:cNvSpPr txBox="1"/>
          <p:nvPr/>
        </p:nvSpPr>
        <p:spPr>
          <a:xfrm>
            <a:off x="7743031" y="6311541"/>
            <a:ext cx="1066800" cy="307777"/>
          </a:xfrm>
          <a:prstGeom prst="rect">
            <a:avLst/>
          </a:prstGeom>
          <a:noFill/>
        </p:spPr>
        <p:txBody>
          <a:bodyPr wrap="square" rtlCol="0">
            <a:spAutoFit/>
          </a:bodyPr>
          <a:lstStyle/>
          <a:p>
            <a:r>
              <a:rPr lang="en-US" sz="1400" dirty="0">
                <a:solidFill>
                  <a:schemeClr val="bg2"/>
                </a:solidFill>
              </a:rPr>
              <a:t>calc(*</a:t>
            </a:r>
            <a:r>
              <a:rPr lang="en-US" sz="1400" dirty="0" err="1">
                <a:solidFill>
                  <a:schemeClr val="bg2"/>
                </a:solidFill>
              </a:rPr>
              <a:t>args</a:t>
            </a:r>
            <a:r>
              <a:rPr lang="en-US" sz="1400" dirty="0">
                <a:solidFill>
                  <a:schemeClr val="bg2"/>
                </a:solidFill>
              </a:rPr>
              <a:t>)</a:t>
            </a:r>
            <a:endParaRPr lang="en-SG" sz="1400" dirty="0">
              <a:solidFill>
                <a:schemeClr val="bg2"/>
              </a:solidFill>
            </a:endParaRPr>
          </a:p>
        </p:txBody>
      </p:sp>
    </p:spTree>
    <p:extLst>
      <p:ext uri="{BB962C8B-B14F-4D97-AF65-F5344CB8AC3E}">
        <p14:creationId xmlns:p14="http://schemas.microsoft.com/office/powerpoint/2010/main" val="22329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pitchFamily="2"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2094</TotalTime>
  <Words>2387</Words>
  <Application>Microsoft Macintosh PowerPoint</Application>
  <PresentationFormat>Custom</PresentationFormat>
  <Paragraphs>353</Paragraphs>
  <Slides>57</Slides>
  <Notes>10</Notes>
  <HiddenSlides>6</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Times</vt:lpstr>
      <vt:lpstr>Arial</vt:lpstr>
      <vt:lpstr>Calibri</vt:lpstr>
      <vt:lpstr>Cambria Math</vt:lpstr>
      <vt:lpstr>Times New Roman</vt:lpstr>
      <vt:lpstr>Blank</vt:lpstr>
      <vt:lpstr>PowerPoint Presentation</vt:lpstr>
      <vt:lpstr>Logistics</vt:lpstr>
      <vt:lpstr>Logistics</vt:lpstr>
      <vt:lpstr>PowerPoint Presentation</vt:lpstr>
      <vt:lpstr>Can machines think?</vt:lpstr>
      <vt:lpstr>The Imitation Game</vt:lpstr>
      <vt:lpstr>From artificial intelligence to machine learning</vt:lpstr>
      <vt:lpstr>PowerPoint Presentation</vt:lpstr>
      <vt:lpstr>A concrete definition of learning</vt:lpstr>
      <vt:lpstr>Common objection: Machine learning is not science!</vt:lpstr>
      <vt:lpstr>Wanderers in the sky</vt:lpstr>
      <vt:lpstr>Ptolemy’s model of planetary motion</vt:lpstr>
      <vt:lpstr>Ptolemy’s model of planetary motion</vt:lpstr>
      <vt:lpstr>Machine learning and the scientific method</vt:lpstr>
      <vt:lpstr>Topics</vt:lpstr>
      <vt:lpstr>PowerPoint Presentation</vt:lpstr>
      <vt:lpstr>PowerPoint Presentation</vt:lpstr>
      <vt:lpstr>Types of data (from our survey)</vt:lpstr>
      <vt:lpstr>Representing data in computers</vt:lpstr>
      <vt:lpstr>What about general discrete data?</vt:lpstr>
      <vt:lpstr>PowerPoint Presentation</vt:lpstr>
      <vt:lpstr>Classes of machine learning problems</vt:lpstr>
      <vt:lpstr>Model evaluation and selection</vt:lpstr>
      <vt:lpstr>Evaluation and Selection using Data</vt:lpstr>
      <vt:lpstr>PowerPoint Presentation</vt:lpstr>
      <vt:lpstr>What is supervised learning?</vt:lpstr>
      <vt:lpstr>PowerPoint Presentation</vt:lpstr>
      <vt:lpstr>Hypothesis space</vt:lpstr>
      <vt:lpstr>What you get depends on H!</vt:lpstr>
      <vt:lpstr>What does best approximation mean?</vt:lpstr>
      <vt:lpstr>So, is learning just optimization?</vt:lpstr>
      <vt:lpstr>Three paradigms of supervised learning</vt:lpstr>
      <vt:lpstr>PowerPoint Presentation</vt:lpstr>
      <vt:lpstr>Simple linear regression</vt:lpstr>
      <vt:lpstr>PowerPoint Presentation</vt:lpstr>
      <vt:lpstr>PowerPoint Presentation</vt:lpstr>
      <vt:lpstr>Approximation</vt:lpstr>
      <vt:lpstr>Overfitting and generalization</vt:lpstr>
      <vt:lpstr>The role of loss functions</vt:lpstr>
      <vt:lpstr>Mean square vs Huber loss in regression</vt:lpstr>
      <vt:lpstr>General linear basis models</vt:lpstr>
      <vt:lpstr>General linear basis models</vt:lpstr>
      <vt:lpstr>Examples of basis functions</vt:lpstr>
      <vt:lpstr>Ordinary least squares for linear basis models</vt:lpstr>
      <vt:lpstr>PowerPoint Presentation</vt:lpstr>
      <vt:lpstr>PowerPoint Presentation</vt:lpstr>
      <vt:lpstr>PowerPoint Presentation</vt:lpstr>
      <vt:lpstr>Regularization</vt:lpstr>
      <vt:lpstr>Regularization and generalization</vt:lpstr>
      <vt:lpstr>Classification using linear basis models</vt:lpstr>
      <vt:lpstr>PowerPoint Presentation</vt:lpstr>
      <vt:lpstr>PowerPoint Presentation</vt:lpstr>
      <vt:lpstr>PowerPoint Presentation</vt:lpstr>
      <vt:lpstr>A Cautionary Note on Correlation</vt:lpstr>
      <vt:lpstr>Summary</vt:lpstr>
      <vt:lpstr>Useful Tools</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Qianxiao</dc:creator>
  <cp:lastModifiedBy>Geng Xingri</cp:lastModifiedBy>
  <cp:revision>46</cp:revision>
  <dcterms:created xsi:type="dcterms:W3CDTF">2019-08-16T02:45:12Z</dcterms:created>
  <dcterms:modified xsi:type="dcterms:W3CDTF">2022-11-16T03:30:25Z</dcterms:modified>
</cp:coreProperties>
</file>